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734" r:id="rId2"/>
  </p:sldMasterIdLst>
  <p:notesMasterIdLst>
    <p:notesMasterId r:id="rId35"/>
  </p:notesMasterIdLst>
  <p:sldIdLst>
    <p:sldId id="745" r:id="rId3"/>
    <p:sldId id="283" r:id="rId4"/>
    <p:sldId id="276" r:id="rId5"/>
    <p:sldId id="881" r:id="rId6"/>
    <p:sldId id="848" r:id="rId7"/>
    <p:sldId id="883" r:id="rId8"/>
    <p:sldId id="801" r:id="rId9"/>
    <p:sldId id="889" r:id="rId10"/>
    <p:sldId id="804" r:id="rId11"/>
    <p:sldId id="784" r:id="rId12"/>
    <p:sldId id="885" r:id="rId13"/>
    <p:sldId id="886" r:id="rId14"/>
    <p:sldId id="811" r:id="rId15"/>
    <p:sldId id="891" r:id="rId16"/>
    <p:sldId id="887" r:id="rId17"/>
    <p:sldId id="894" r:id="rId18"/>
    <p:sldId id="892" r:id="rId19"/>
    <p:sldId id="905" r:id="rId20"/>
    <p:sldId id="893" r:id="rId21"/>
    <p:sldId id="895" r:id="rId22"/>
    <p:sldId id="896" r:id="rId23"/>
    <p:sldId id="890" r:id="rId24"/>
    <p:sldId id="888" r:id="rId25"/>
    <p:sldId id="897" r:id="rId26"/>
    <p:sldId id="898" r:id="rId27"/>
    <p:sldId id="901" r:id="rId28"/>
    <p:sldId id="899" r:id="rId29"/>
    <p:sldId id="900" r:id="rId30"/>
    <p:sldId id="903" r:id="rId31"/>
    <p:sldId id="904" r:id="rId32"/>
    <p:sldId id="906" r:id="rId33"/>
    <p:sldId id="902" r:id="rId3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6D41"/>
    <a:srgbClr val="B0B0B0"/>
    <a:srgbClr val="C00000"/>
    <a:srgbClr val="FEC4C8"/>
    <a:srgbClr val="FFFFFF"/>
    <a:srgbClr val="F8F8F8"/>
    <a:srgbClr val="D9D9D9"/>
    <a:srgbClr val="3C3C3C"/>
    <a:srgbClr val="5E9B9B"/>
    <a:srgbClr val="E655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3979" autoAdjust="0"/>
  </p:normalViewPr>
  <p:slideViewPr>
    <p:cSldViewPr snapToGrid="0" snapToObjects="1">
      <p:cViewPr varScale="1">
        <p:scale>
          <a:sx n="80" d="100"/>
          <a:sy n="80" d="100"/>
        </p:scale>
        <p:origin x="134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09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6F6B6-D685-432C-B8C4-6D98E0371344}" type="datetimeFigureOut">
              <a:rPr lang="es-ES" smtClean="0"/>
              <a:t>19/03/2020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68307-B042-4A3A-87E9-C4B96726CC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06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899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99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617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609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664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830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09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1948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500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426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672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defTabSz="914400"/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2A2CF31-BC56-4817-8356-B0298A714E1B}" type="datetime1">
              <a:rPr lang="en-GB" smtClean="0"/>
              <a:t>19/03/2020</a:t>
            </a:fld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816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94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675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52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97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45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038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066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1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19/03/2020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50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1" descr="logo_up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9508" y="165570"/>
            <a:ext cx="858396" cy="7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2098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91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00511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1DF7-DDCE-4507-AA6C-DD3DE725144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605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685800" y="720969"/>
            <a:ext cx="7772400" cy="5603631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69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8487" y="3533683"/>
            <a:ext cx="7270596" cy="2654300"/>
          </a:xfrm>
        </p:spPr>
        <p:txBody>
          <a:bodyPr/>
          <a:lstStyle>
            <a:lvl1pPr marL="0" indent="0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243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19809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1DF7-DDCE-4507-AA6C-DD3DE725144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515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741073"/>
            <a:ext cx="7772400" cy="1362075"/>
          </a:xfrm>
        </p:spPr>
        <p:txBody>
          <a:bodyPr anchor="t"/>
          <a:lstStyle>
            <a:lvl1pPr algn="l">
              <a:defRPr sz="3200" b="1" cap="all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24088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8623954" y="6634875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77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1" descr="logo_up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9508" y="165570"/>
            <a:ext cx="858396" cy="7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2098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632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685800" y="720969"/>
            <a:ext cx="7772400" cy="5603631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74465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8487" y="3533683"/>
            <a:ext cx="7270596" cy="2654300"/>
          </a:xfrm>
        </p:spPr>
        <p:txBody>
          <a:bodyPr/>
          <a:lstStyle>
            <a:lvl1pPr marL="0" indent="0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847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4" name="Text Box 22"/>
          <p:cNvSpPr txBox="1">
            <a:spLocks noChangeArrowheads="1"/>
          </p:cNvSpPr>
          <p:nvPr userDrawn="1"/>
        </p:nvSpPr>
        <p:spPr bwMode="auto">
          <a:xfrm>
            <a:off x="0" y="6606000"/>
            <a:ext cx="9144000" cy="2520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9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0" y="-1083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24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3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80868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3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720969"/>
            <a:ext cx="7772400" cy="56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/>
              <a:t>Example</a:t>
            </a:r>
            <a:r>
              <a:rPr lang="es-ES" dirty="0"/>
              <a:t> of </a:t>
            </a:r>
            <a:r>
              <a:rPr lang="es-ES" dirty="0" err="1"/>
              <a:t>text</a:t>
            </a:r>
            <a:endParaRPr lang="es-ES" dirty="0"/>
          </a:p>
          <a:p>
            <a:pPr lvl="1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1</a:t>
            </a:r>
          </a:p>
          <a:p>
            <a:pPr lvl="2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2</a:t>
            </a:r>
          </a:p>
          <a:p>
            <a:pPr lvl="3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3</a:t>
            </a:r>
          </a:p>
        </p:txBody>
      </p:sp>
      <p:pic>
        <p:nvPicPr>
          <p:cNvPr id="21" name="Imagen 204" descr="triple_left.png"/>
          <p:cNvPicPr>
            <a:picLocks noChangeAspect="1"/>
          </p:cNvPicPr>
          <p:nvPr userDrawn="1"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30"/>
            <a:ext cx="209620" cy="457200"/>
          </a:xfrm>
          <a:prstGeom prst="rect">
            <a:avLst/>
          </a:prstGeom>
          <a:effectLst/>
        </p:spPr>
      </p:pic>
      <p:sp>
        <p:nvSpPr>
          <p:cNvPr id="9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8623954" y="6606000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3" name="Rectangle 11"/>
          <p:cNvSpPr txBox="1">
            <a:spLocks noChangeArrowheads="1"/>
          </p:cNvSpPr>
          <p:nvPr userDrawn="1"/>
        </p:nvSpPr>
        <p:spPr bwMode="auto">
          <a:xfrm>
            <a:off x="-1" y="6606000"/>
            <a:ext cx="7440329" cy="252000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lvl="0" defTabSz="914400">
              <a:defRPr/>
            </a:pPr>
            <a:r>
              <a:rPr lang="en-US" dirty="0"/>
              <a:t>Everything You Always Wanted to Know About Doing a </a:t>
            </a:r>
            <a:r>
              <a:rPr lang="en-US" dirty="0" err="1"/>
              <a:t>Predoctoral</a:t>
            </a:r>
            <a:r>
              <a:rPr lang="en-US" dirty="0"/>
              <a:t> Research Stay but You Were Afraid to Ask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4" r:id="rId3"/>
    <p:sldLayoutId id="2147483672" r:id="rId4"/>
    <p:sldLayoutId id="2147483690" r:id="rId5"/>
    <p:sldLayoutId id="2147483762" r:id="rId6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Helvetica" charset="0"/>
          <a:ea typeface="Helvetica" charset="0"/>
          <a:cs typeface="Helvetica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-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4" name="Text Box 22"/>
          <p:cNvSpPr txBox="1">
            <a:spLocks noChangeArrowheads="1"/>
          </p:cNvSpPr>
          <p:nvPr userDrawn="1"/>
        </p:nvSpPr>
        <p:spPr bwMode="auto">
          <a:xfrm>
            <a:off x="0" y="6606000"/>
            <a:ext cx="9144000" cy="2520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9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0" y="-1083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24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3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80868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3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720969"/>
            <a:ext cx="7772400" cy="56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/>
              <a:t>Example</a:t>
            </a:r>
            <a:r>
              <a:rPr lang="es-ES" dirty="0"/>
              <a:t> of </a:t>
            </a:r>
            <a:r>
              <a:rPr lang="es-ES" dirty="0" err="1"/>
              <a:t>text</a:t>
            </a:r>
            <a:endParaRPr lang="es-ES" dirty="0"/>
          </a:p>
          <a:p>
            <a:pPr lvl="1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1</a:t>
            </a:r>
          </a:p>
          <a:p>
            <a:pPr lvl="2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2</a:t>
            </a:r>
          </a:p>
          <a:p>
            <a:pPr lvl="3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3</a:t>
            </a:r>
          </a:p>
        </p:txBody>
      </p:sp>
      <p:pic>
        <p:nvPicPr>
          <p:cNvPr id="21" name="Imagen 204" descr="triple_left.png"/>
          <p:cNvPicPr>
            <a:picLocks noChangeAspect="1"/>
          </p:cNvPicPr>
          <p:nvPr userDrawn="1"/>
        </p:nvPicPr>
        <p:blipFill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30"/>
            <a:ext cx="209620" cy="457200"/>
          </a:xfrm>
          <a:prstGeom prst="rect">
            <a:avLst/>
          </a:prstGeom>
          <a:effectLst/>
        </p:spPr>
      </p:pic>
      <p:sp>
        <p:nvSpPr>
          <p:cNvPr id="9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8623954" y="6606000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1" name="Rectangle 11"/>
          <p:cNvSpPr txBox="1">
            <a:spLocks noChangeArrowheads="1"/>
          </p:cNvSpPr>
          <p:nvPr userDrawn="1"/>
        </p:nvSpPr>
        <p:spPr bwMode="auto">
          <a:xfrm>
            <a:off x="-1" y="6606000"/>
            <a:ext cx="4947385" cy="252000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lvl="0" defTabSz="914400">
              <a:defRPr/>
            </a:pPr>
            <a:r>
              <a:rPr lang="en-US" dirty="0"/>
              <a:t>Everything You Always Wanted to Know About Doing a </a:t>
            </a:r>
            <a:r>
              <a:rPr lang="en-US" dirty="0" err="1"/>
              <a:t>Predoctoral</a:t>
            </a:r>
            <a:r>
              <a:rPr lang="en-US" dirty="0"/>
              <a:t> Research Stay but You Were Afraid to Ask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6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Helvetica" charset="0"/>
          <a:ea typeface="Helvetica" charset="0"/>
          <a:cs typeface="Helvetica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-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hyperlink" Target="https://marianavas.oeg-upm.net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pm.es/Investigacion/Programa_Propio_UPM/2018/movilidad?id=e88d97d1bd4f1610VgnVCM10000009c7648a____&amp;fmt=detai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m.es/Estudiantes/BecasAyudasPremios/Becas/Becas_Movilidad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hyperlink" Target="https://www.followthatpage.com/" TargetMode="External"/><Relationship Id="rId4" Type="http://schemas.openxmlformats.org/officeDocument/2006/relationships/hyperlink" Target="http://www.upm.es/Investigacion/Programa_Propio_UPM/2018/movilidad?id=e88d97d1bd4f1610VgnVCM10000009c7648a____&amp;fmt=detai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i.ac.jp/en/about/international/mouresearch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ict.usc.edu/academics/internships/" TargetMode="External"/><Relationship Id="rId4" Type="http://schemas.openxmlformats.org/officeDocument/2006/relationships/hyperlink" Target="http://www.upm.es/Investigacion/Programa_Propio_UPM/2018/movilidad?id=e88d97d1bd4f1610VgnVCM10000009c7648a____&amp;fmt=detai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ps.go.jp/english/e-inv_researchers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upm.es/Estudiantes/Movilidad/Programas_Internacionales/SummerSchool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pm.es/Investigacion/Programa_Propio_UPM/2018/movilidad?id=e88d97d1bd4f1610VgnVCM10000009c7648a____&amp;fmt=detai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://www.upm.es/Investigacion/Programa_Propio_UPM/2018/movilidad?id=e88d97d1bd4f1610VgnVCM10000009c7648a____&amp;fmt=detail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pm.es/Investigacion/Programa_Propio_UPM/2018/movilidad?id=e88d97d1bd4f1610VgnVCM10000009c7648a____&amp;fmt=detai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pm.es/Investigacion/Programa_Propio_UPM/2018/movilidad?id=e88d97d1bd4f1610VgnVCM10000009c7648a____&amp;fmt=detai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gif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WckCw_-7e3M" TargetMode="Externa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hyperlink" Target="http://www.upm.es/Investigacion/Programa_Propio_UPM/2018/movilidad?id=e88d97d1bd4f1610VgnVCM10000009c7648a____&amp;fmt=detai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pm.es/Investigacion/Programa_Propio_UPM/2018/movilidad?id=e88d97d1bd4f1610VgnVCM10000009c7648a____&amp;fmt=detai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6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13.jpeg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hyperlink" Target="https://marianavas.oeg-upm.net/" TargetMode="Externa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://www.upm.es/Investigacion/Programa_Propio_UPM/2018/movilidad?id=e88d97d1bd4f1610VgnVCM10000009c7648a____&amp;fmt=detail" TargetMode="External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11" Type="http://schemas.openxmlformats.org/officeDocument/2006/relationships/image" Target="../media/image23.jpeg"/><Relationship Id="rId5" Type="http://schemas.openxmlformats.org/officeDocument/2006/relationships/image" Target="../media/image19.png"/><Relationship Id="rId10" Type="http://schemas.microsoft.com/office/2007/relationships/hdphoto" Target="../media/hdphoto5.wdp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pm.es/Estudiantes/Movilidad/Programas_Internacionales/Erasmus?fmt=detail&amp;prefmt=articulo&amp;id=20828f67156df510VgnVCM10000009c7648a____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upm.es/Investigacion/Programa_Propio_UPM/2018/movilidad?id=e88d97d1bd4f1610VgnVCM10000009c7648a____&amp;fmt=detai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pm.es/UPM/ConsejoSocial/Actividades/Ayuda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upm.es/Investigacion/Programa_Propio_UPM/2018/movilidad?id=e88d97d1bd4f1610VgnVCM10000009c7648a____&amp;fmt=detai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728157" y="4187771"/>
            <a:ext cx="6429388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María Navas-Loro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Ontology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Group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rgbClr val="234A94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Universidad Politécnica de Madrid,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Spain</a:t>
            </a:r>
            <a:endParaRPr lang="es-ES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3084150" y="1848051"/>
            <a:ext cx="5790343" cy="159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lvl="0" defTabSz="914400">
              <a:defRPr/>
            </a:pPr>
            <a:r>
              <a:rPr lang="en-US" dirty="0"/>
              <a:t>Everything You Always Wanted to Know About </a:t>
            </a:r>
            <a:r>
              <a:rPr lang="en-US" sz="3600" dirty="0">
                <a:latin typeface="Arial Black" panose="020B0A04020102020204" pitchFamily="34" charset="0"/>
              </a:rPr>
              <a:t>Doing a </a:t>
            </a:r>
            <a:r>
              <a:rPr lang="en-US" sz="3600" dirty="0" err="1">
                <a:latin typeface="Arial Black" panose="020B0A04020102020204" pitchFamily="34" charset="0"/>
              </a:rPr>
              <a:t>Predoctoral</a:t>
            </a:r>
            <a:r>
              <a:rPr lang="en-US" sz="3600" dirty="0">
                <a:latin typeface="Arial Black" panose="020B0A04020102020204" pitchFamily="34" charset="0"/>
              </a:rPr>
              <a:t> Research Stay </a:t>
            </a:r>
            <a:endParaRPr lang="en-US" dirty="0">
              <a:latin typeface="Arial Black" panose="020B0A04020102020204" pitchFamily="34" charset="0"/>
            </a:endParaRPr>
          </a:p>
          <a:p>
            <a:pPr lvl="0" defTabSz="914400">
              <a:defRPr/>
            </a:pPr>
            <a:r>
              <a:rPr lang="en-US" dirty="0"/>
              <a:t>but You Were Afraid to Ask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4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3084150" y="6127927"/>
            <a:ext cx="396858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mnavas@fi.upm.es</a:t>
            </a:r>
          </a:p>
          <a:p>
            <a:pPr marL="177800" lvl="0">
              <a:spcBef>
                <a:spcPts val="300"/>
              </a:spcBef>
              <a:defRPr/>
            </a:pPr>
            <a:r>
              <a:rPr lang="es-ES" dirty="0">
                <a:hlinkClick r:id="rId4"/>
              </a:rPr>
              <a:t>https://marianavas.oeg-upm.net</a:t>
            </a:r>
            <a:endParaRPr kumimoji="0" lang="es-ES_tradnl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3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60" y="621633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643" y="6215974"/>
            <a:ext cx="246960" cy="252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6972983" y="6125572"/>
            <a:ext cx="253602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000000">
                    <a:lumMod val="75000"/>
                    <a:lumOff val="2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2020-03-19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OEG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2005" y="6515010"/>
            <a:ext cx="184235" cy="252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574144" y="1238712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75000"/>
                  </a:schemeClr>
                </a:solidFill>
              </a:rPr>
              <a:t>@</a:t>
            </a:r>
          </a:p>
        </p:txBody>
      </p:sp>
      <p:pic>
        <p:nvPicPr>
          <p:cNvPr id="1026" name="Picture 2" descr="Earth, global, globe, international, internet, world, www icon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40404">
                  <a:alpha val="5882"/>
                </a:srgbClr>
              </a:clrFrom>
              <a:clrTo>
                <a:srgbClr val="040404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777" y="6493945"/>
            <a:ext cx="310317" cy="3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51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80868"/>
            <a:ext cx="7772400" cy="304800"/>
          </a:xfrm>
        </p:spPr>
        <p:txBody>
          <a:bodyPr/>
          <a:lstStyle/>
          <a:p>
            <a:pPr marL="947737" lvl="1" indent="-457200"/>
            <a:r>
              <a:rPr lang="en-US"/>
              <a:t>Grants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>
          <a:xfrm>
            <a:off x="8623954" y="6606000"/>
            <a:ext cx="252000" cy="252000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720969"/>
            <a:ext cx="8619565" cy="5603631"/>
          </a:xfrm>
        </p:spPr>
        <p:txBody>
          <a:bodyPr/>
          <a:lstStyle/>
          <a:p>
            <a:r>
              <a:rPr lang="es-ES" b="1" dirty="0">
                <a:hlinkClick r:id="rId3"/>
              </a:rPr>
              <a:t>Convocatoria de ayudas PIF para realizar Estancias de Investigación Internacional igual o superior a 3 meses</a:t>
            </a:r>
            <a:endParaRPr lang="es-ES" b="1" dirty="0"/>
          </a:p>
          <a:p>
            <a:r>
              <a:rPr lang="es-ES" b="1" dirty="0"/>
              <a:t>(3-6 </a:t>
            </a:r>
            <a:r>
              <a:rPr lang="es-ES" b="1" dirty="0" err="1"/>
              <a:t>months</a:t>
            </a:r>
            <a:r>
              <a:rPr lang="es-ES" b="1" dirty="0"/>
              <a:t> </a:t>
            </a:r>
            <a:r>
              <a:rPr lang="es-ES" b="1" dirty="0" err="1"/>
              <a:t>stay</a:t>
            </a:r>
            <a:r>
              <a:rPr lang="es-ES" b="1" dirty="0"/>
              <a:t>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predoc</a:t>
            </a:r>
            <a:r>
              <a:rPr lang="es-ES" b="1" dirty="0"/>
              <a:t> </a:t>
            </a:r>
            <a:r>
              <a:rPr lang="es-ES" b="1" dirty="0" err="1"/>
              <a:t>researchers</a:t>
            </a:r>
            <a:r>
              <a:rPr lang="es-ES" b="1" dirty="0"/>
              <a:t>)</a:t>
            </a:r>
            <a:endParaRPr lang="es-ES" b="1" dirty="0">
              <a:hlinkClick r:id="rId3"/>
            </a:endParaRPr>
          </a:p>
          <a:p>
            <a:endParaRPr lang="es-ES" dirty="0"/>
          </a:p>
          <a:p>
            <a:pPr lvl="1"/>
            <a:r>
              <a:rPr lang="es-ES" dirty="0" err="1"/>
              <a:t>For</a:t>
            </a:r>
            <a:r>
              <a:rPr lang="es-ES" dirty="0"/>
              <a:t> PhD </a:t>
            </a:r>
            <a:r>
              <a:rPr lang="es-ES" dirty="0" err="1"/>
              <a:t>students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3 and 6 </a:t>
            </a:r>
            <a:r>
              <a:rPr lang="es-ES" dirty="0" err="1"/>
              <a:t>months</a:t>
            </a:r>
            <a:endParaRPr lang="es-ES" dirty="0"/>
          </a:p>
          <a:p>
            <a:pPr lvl="1"/>
            <a:r>
              <a:rPr lang="es-ES" dirty="0"/>
              <a:t>People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predoc</a:t>
            </a:r>
            <a:r>
              <a:rPr lang="es-ES" dirty="0"/>
              <a:t> grant has </a:t>
            </a:r>
            <a:r>
              <a:rPr lang="es-ES" dirty="0" err="1"/>
              <a:t>priority</a:t>
            </a:r>
            <a:r>
              <a:rPr lang="es-ES" dirty="0"/>
              <a:t> (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never</a:t>
            </a:r>
            <a:r>
              <a:rPr lang="es-ES" dirty="0"/>
              <a:t> full).</a:t>
            </a:r>
          </a:p>
          <a:p>
            <a:pPr lvl="1"/>
            <a:r>
              <a:rPr lang="es-ES" dirty="0" err="1"/>
              <a:t>Travel</a:t>
            </a:r>
            <a:r>
              <a:rPr lang="es-ES" dirty="0"/>
              <a:t> grant (500 - 1000 €) + </a:t>
            </a:r>
            <a:r>
              <a:rPr lang="es-ES" dirty="0" err="1"/>
              <a:t>Stay</a:t>
            </a:r>
            <a:r>
              <a:rPr lang="es-ES" dirty="0"/>
              <a:t> ( </a:t>
            </a:r>
            <a:r>
              <a:rPr lang="es-ES" dirty="0" err="1"/>
              <a:t>max</a:t>
            </a:r>
            <a:r>
              <a:rPr lang="es-ES" dirty="0"/>
              <a:t>. 1200 € per </a:t>
            </a:r>
            <a:r>
              <a:rPr lang="es-ES" dirty="0" err="1"/>
              <a:t>month</a:t>
            </a:r>
            <a:r>
              <a:rPr lang="es-ES" dirty="0"/>
              <a:t>).</a:t>
            </a:r>
          </a:p>
          <a:p>
            <a:pPr lvl="1"/>
            <a:r>
              <a:rPr lang="es-ES" dirty="0"/>
              <a:t>Can be </a:t>
            </a:r>
            <a:r>
              <a:rPr lang="es-ES" dirty="0" err="1"/>
              <a:t>combined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a grant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destiny</a:t>
            </a:r>
            <a:r>
              <a:rPr lang="es-ES" dirty="0"/>
              <a:t> </a:t>
            </a:r>
            <a:r>
              <a:rPr lang="es-ES" dirty="0" err="1"/>
              <a:t>institution</a:t>
            </a:r>
            <a:r>
              <a:rPr lang="es-ES" dirty="0"/>
              <a:t>.</a:t>
            </a:r>
          </a:p>
          <a:p>
            <a:pPr lvl="1"/>
            <a:endParaRPr lang="es-ES" dirty="0"/>
          </a:p>
          <a:p>
            <a:pPr lvl="1"/>
            <a:r>
              <a:rPr lang="es-ES" dirty="0" err="1"/>
              <a:t>Deadline</a:t>
            </a:r>
            <a:r>
              <a:rPr lang="es-ES" dirty="0"/>
              <a:t>: March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stay</a:t>
            </a:r>
            <a:r>
              <a:rPr lang="es-ES" dirty="0"/>
              <a:t> (</a:t>
            </a:r>
            <a:r>
              <a:rPr lang="es-ES" dirty="0" err="1"/>
              <a:t>it</a:t>
            </a:r>
            <a:r>
              <a:rPr lang="es-ES" dirty="0"/>
              <a:t> can be </a:t>
            </a:r>
            <a:r>
              <a:rPr lang="es-ES" dirty="0" err="1"/>
              <a:t>retroactive</a:t>
            </a:r>
            <a:r>
              <a:rPr lang="es-ES" dirty="0"/>
              <a:t>).</a:t>
            </a:r>
          </a:p>
          <a:p>
            <a:pPr lvl="1"/>
            <a:r>
              <a:rPr lang="es-ES" dirty="0" err="1"/>
              <a:t>Stay</a:t>
            </a:r>
            <a:r>
              <a:rPr lang="es-ES" dirty="0"/>
              <a:t> </a:t>
            </a:r>
            <a:r>
              <a:rPr lang="es-ES" dirty="0" err="1"/>
              <a:t>during</a:t>
            </a:r>
            <a:r>
              <a:rPr lang="es-ES" dirty="0"/>
              <a:t> a natural </a:t>
            </a:r>
            <a:r>
              <a:rPr lang="es-ES" dirty="0" err="1"/>
              <a:t>year</a:t>
            </a:r>
            <a:r>
              <a:rPr lang="es-ES" dirty="0"/>
              <a:t> 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January</a:t>
            </a:r>
            <a:r>
              <a:rPr lang="es-ES" dirty="0"/>
              <a:t> to </a:t>
            </a:r>
            <a:r>
              <a:rPr lang="es-ES" dirty="0" err="1"/>
              <a:t>December</a:t>
            </a:r>
            <a:r>
              <a:rPr lang="es-ES" dirty="0"/>
              <a:t>).</a:t>
            </a:r>
          </a:p>
          <a:p>
            <a:pPr lvl="1"/>
            <a:endParaRPr lang="es-ES" sz="800" dirty="0"/>
          </a:p>
          <a:p>
            <a:pPr lvl="1"/>
            <a:endParaRPr lang="es-ES" dirty="0"/>
          </a:p>
          <a:p>
            <a:r>
              <a:rPr lang="es-ES" dirty="0"/>
              <a:t>Extra: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a FP.,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dedicated</a:t>
            </a:r>
            <a:r>
              <a:rPr lang="es-ES" dirty="0"/>
              <a:t> </a:t>
            </a:r>
            <a:r>
              <a:rPr lang="es-ES" dirty="0" err="1"/>
              <a:t>grant</a:t>
            </a:r>
            <a:r>
              <a:rPr lang="es-ES" dirty="0"/>
              <a:t>!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841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UPM Agreements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720969"/>
            <a:ext cx="8619565" cy="5697586"/>
          </a:xfrm>
        </p:spPr>
        <p:txBody>
          <a:bodyPr>
            <a:normAutofit/>
          </a:bodyPr>
          <a:lstStyle/>
          <a:p>
            <a:r>
              <a:rPr lang="es-ES" b="1" dirty="0"/>
              <a:t>Full </a:t>
            </a:r>
            <a:r>
              <a:rPr lang="es-ES" b="1" dirty="0" err="1"/>
              <a:t>list</a:t>
            </a:r>
            <a:r>
              <a:rPr lang="es-ES" b="1" dirty="0"/>
              <a:t>:</a:t>
            </a:r>
          </a:p>
          <a:p>
            <a:pPr marL="457200" lvl="1" indent="0">
              <a:buNone/>
            </a:pPr>
            <a:r>
              <a:rPr lang="es-ES" dirty="0">
                <a:hlinkClick r:id="rId3"/>
              </a:rPr>
              <a:t>https://www.upm.es/Estudiantes/BecasAyudasPremios/Becas/Becas_Movilidad</a:t>
            </a:r>
            <a:endParaRPr lang="es-ES" b="1" dirty="0">
              <a:hlinkClick r:id="rId4"/>
            </a:endParaRPr>
          </a:p>
          <a:p>
            <a:pPr marL="0" indent="0">
              <a:buNone/>
            </a:pPr>
            <a:endParaRPr lang="es-ES" sz="1000" dirty="0"/>
          </a:p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institutions</a:t>
            </a:r>
            <a:endParaRPr lang="es-ES" dirty="0"/>
          </a:p>
          <a:p>
            <a:pPr lvl="1"/>
            <a:r>
              <a:rPr lang="es-ES" dirty="0"/>
              <a:t>MIT,</a:t>
            </a:r>
          </a:p>
          <a:p>
            <a:pPr lvl="1"/>
            <a:r>
              <a:rPr lang="es-ES" dirty="0"/>
              <a:t>Harvard,</a:t>
            </a:r>
          </a:p>
          <a:p>
            <a:pPr lvl="1"/>
            <a:r>
              <a:rPr lang="es-ES" dirty="0"/>
              <a:t>TONGJI …</a:t>
            </a:r>
          </a:p>
          <a:p>
            <a:pPr marL="457200" lvl="1" indent="0">
              <a:buNone/>
            </a:pPr>
            <a:endParaRPr lang="es-ES" sz="1050" dirty="0"/>
          </a:p>
          <a:p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specific</a:t>
            </a:r>
            <a:r>
              <a:rPr lang="es-ES" dirty="0"/>
              <a:t> </a:t>
            </a:r>
            <a:r>
              <a:rPr lang="es-ES" dirty="0" err="1"/>
              <a:t>areas</a:t>
            </a:r>
            <a:endParaRPr lang="es-ES" dirty="0"/>
          </a:p>
          <a:p>
            <a:pPr lvl="1"/>
            <a:r>
              <a:rPr lang="es-ES" dirty="0" err="1"/>
              <a:t>Iberoamerica</a:t>
            </a:r>
            <a:r>
              <a:rPr lang="es-ES" dirty="0"/>
              <a:t> (Santander-UPM)</a:t>
            </a:r>
          </a:p>
          <a:p>
            <a:pPr lvl="1"/>
            <a:r>
              <a:rPr lang="es-ES" dirty="0"/>
              <a:t>EEUU/</a:t>
            </a:r>
            <a:r>
              <a:rPr lang="es-ES" dirty="0" err="1"/>
              <a:t>Canada</a:t>
            </a:r>
            <a:r>
              <a:rPr lang="es-ES" dirty="0"/>
              <a:t> …</a:t>
            </a:r>
          </a:p>
          <a:p>
            <a:pPr marL="457200" lvl="1" indent="0">
              <a:buNone/>
            </a:pPr>
            <a:endParaRPr lang="es-ES" sz="1000" dirty="0"/>
          </a:p>
          <a:p>
            <a:r>
              <a:rPr lang="es-ES" dirty="0" err="1"/>
              <a:t>Recommendations</a:t>
            </a:r>
            <a:r>
              <a:rPr lang="es-ES" dirty="0"/>
              <a:t>:</a:t>
            </a:r>
          </a:p>
          <a:p>
            <a:pPr lvl="1"/>
            <a:r>
              <a:rPr lang="es-ES" dirty="0" err="1"/>
              <a:t>Check</a:t>
            </a:r>
            <a:r>
              <a:rPr lang="es-ES" dirty="0"/>
              <a:t> in </a:t>
            </a:r>
            <a:r>
              <a:rPr lang="es-ES" dirty="0" err="1"/>
              <a:t>advance</a:t>
            </a:r>
            <a:r>
              <a:rPr lang="es-ES" dirty="0"/>
              <a:t>,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calls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Use </a:t>
            </a:r>
            <a:r>
              <a:rPr lang="es-ES" dirty="0">
                <a:hlinkClick r:id="rId5"/>
              </a:rPr>
              <a:t>https://www.followthatpage.com/</a:t>
            </a:r>
            <a:r>
              <a:rPr lang="es-ES" dirty="0"/>
              <a:t> (</a:t>
            </a:r>
            <a:r>
              <a:rPr lang="es-ES" dirty="0" err="1"/>
              <a:t>thanks</a:t>
            </a:r>
            <a:r>
              <a:rPr lang="es-ES" dirty="0"/>
              <a:t>, Julia)</a:t>
            </a:r>
          </a:p>
        </p:txBody>
      </p:sp>
      <p:pic>
        <p:nvPicPr>
          <p:cNvPr id="7170" name="Picture 2" descr="Follow That Pag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19" y="4233326"/>
            <a:ext cx="3679578" cy="122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330" y="1775603"/>
            <a:ext cx="3185624" cy="21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8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From host institution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720969"/>
            <a:ext cx="8619565" cy="5603631"/>
          </a:xfrm>
        </p:spPr>
        <p:txBody>
          <a:bodyPr/>
          <a:lstStyle/>
          <a:p>
            <a:r>
              <a:rPr lang="es-ES" b="1" dirty="0">
                <a:hlinkClick r:id="rId3"/>
              </a:rPr>
              <a:t>NII MOU Grants</a:t>
            </a:r>
            <a:r>
              <a:rPr lang="es-ES" b="1" dirty="0"/>
              <a:t> (NII, </a:t>
            </a:r>
            <a:r>
              <a:rPr lang="es-ES" b="1" dirty="0" err="1"/>
              <a:t>Japan</a:t>
            </a:r>
            <a:r>
              <a:rPr lang="es-ES" b="1" dirty="0"/>
              <a:t>)</a:t>
            </a:r>
            <a:endParaRPr lang="es-ES" b="1" dirty="0">
              <a:hlinkClick r:id="rId4"/>
            </a:endParaRPr>
          </a:p>
          <a:p>
            <a:pPr marL="0" indent="0">
              <a:buNone/>
            </a:pPr>
            <a:endParaRPr lang="es-ES" sz="1000" dirty="0"/>
          </a:p>
          <a:p>
            <a:pPr lvl="1"/>
            <a:r>
              <a:rPr lang="es-ES" dirty="0" err="1"/>
              <a:t>For</a:t>
            </a:r>
            <a:r>
              <a:rPr lang="es-ES" dirty="0"/>
              <a:t> PhD </a:t>
            </a:r>
            <a:r>
              <a:rPr lang="es-ES" dirty="0" err="1"/>
              <a:t>students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December</a:t>
            </a:r>
            <a:r>
              <a:rPr lang="es-ES" dirty="0"/>
              <a:t>/May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Topics</a:t>
            </a:r>
            <a:r>
              <a:rPr lang="es-ES" dirty="0"/>
              <a:t> and </a:t>
            </a:r>
            <a:r>
              <a:rPr lang="es-ES" dirty="0" err="1"/>
              <a:t>supervisors</a:t>
            </a:r>
            <a:r>
              <a:rPr lang="es-ES" dirty="0"/>
              <a:t> </a:t>
            </a:r>
            <a:r>
              <a:rPr lang="es-ES" dirty="0" err="1"/>
              <a:t>list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Duration</a:t>
            </a:r>
            <a:r>
              <a:rPr lang="es-ES" dirty="0"/>
              <a:t> </a:t>
            </a:r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supervisor </a:t>
            </a:r>
            <a:r>
              <a:rPr lang="es-ES" dirty="0" err="1"/>
              <a:t>there</a:t>
            </a:r>
            <a:r>
              <a:rPr lang="es-ES" dirty="0"/>
              <a:t> (</a:t>
            </a:r>
            <a:r>
              <a:rPr lang="es-ES" dirty="0" err="1"/>
              <a:t>eg</a:t>
            </a:r>
            <a:r>
              <a:rPr lang="es-ES" dirty="0"/>
              <a:t>, 2/3 </a:t>
            </a:r>
            <a:r>
              <a:rPr lang="es-ES" dirty="0" err="1"/>
              <a:t>months</a:t>
            </a:r>
            <a:r>
              <a:rPr lang="es-ES" dirty="0"/>
              <a:t>)</a:t>
            </a:r>
          </a:p>
          <a:p>
            <a:pPr marL="457200" lvl="1" indent="0">
              <a:buNone/>
            </a:pPr>
            <a:endParaRPr lang="es-ES" dirty="0"/>
          </a:p>
          <a:p>
            <a:pPr algn="just"/>
            <a:r>
              <a:rPr lang="es-ES" b="1" dirty="0" err="1">
                <a:hlinkClick r:id="rId5"/>
              </a:rPr>
              <a:t>University</a:t>
            </a:r>
            <a:r>
              <a:rPr lang="es-ES" b="1" dirty="0">
                <a:hlinkClick r:id="rId5"/>
              </a:rPr>
              <a:t> South California </a:t>
            </a:r>
            <a:r>
              <a:rPr lang="es-ES" b="1" dirty="0"/>
              <a:t>(USC, EEUU)</a:t>
            </a:r>
          </a:p>
          <a:p>
            <a:pPr lvl="1"/>
            <a:endParaRPr lang="es-ES" sz="1000" dirty="0"/>
          </a:p>
          <a:p>
            <a:pPr lvl="1"/>
            <a:r>
              <a:rPr lang="es-ES" dirty="0"/>
              <a:t>Summer </a:t>
            </a:r>
            <a:r>
              <a:rPr lang="es-ES" dirty="0" err="1"/>
              <a:t>Internship</a:t>
            </a:r>
            <a:r>
              <a:rPr lang="es-ES" dirty="0"/>
              <a:t> </a:t>
            </a:r>
            <a:r>
              <a:rPr lang="es-ES" dirty="0" err="1"/>
              <a:t>program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Topics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website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Deadline</a:t>
            </a:r>
            <a:r>
              <a:rPr lang="es-ES" dirty="0"/>
              <a:t>: </a:t>
            </a:r>
            <a:r>
              <a:rPr lang="es-ES" dirty="0" err="1"/>
              <a:t>February</a:t>
            </a:r>
            <a:r>
              <a:rPr lang="es-ES" dirty="0"/>
              <a:t>.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sz="900" dirty="0"/>
          </a:p>
          <a:p>
            <a:pPr marL="57150" indent="0">
              <a:buNone/>
            </a:pPr>
            <a:r>
              <a:rPr lang="es-ES" dirty="0"/>
              <a:t>Look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website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target host! </a:t>
            </a:r>
          </a:p>
        </p:txBody>
      </p:sp>
    </p:spTree>
    <p:extLst>
      <p:ext uri="{BB962C8B-B14F-4D97-AF65-F5344CB8AC3E}">
        <p14:creationId xmlns:p14="http://schemas.microsoft.com/office/powerpoint/2010/main" val="793749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From host country/other sources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720969"/>
            <a:ext cx="8619565" cy="5603631"/>
          </a:xfrm>
        </p:spPr>
        <p:txBody>
          <a:bodyPr/>
          <a:lstStyle/>
          <a:p>
            <a:r>
              <a:rPr lang="es-ES" b="1" dirty="0">
                <a:hlinkClick r:id="rId3"/>
              </a:rPr>
              <a:t>JSPS</a:t>
            </a:r>
            <a:r>
              <a:rPr lang="es-ES" b="1" dirty="0"/>
              <a:t> (</a:t>
            </a:r>
            <a:r>
              <a:rPr lang="es-ES" b="1" dirty="0" err="1"/>
              <a:t>Japan</a:t>
            </a:r>
            <a:r>
              <a:rPr lang="es-ES" b="1" dirty="0"/>
              <a:t>)</a:t>
            </a:r>
          </a:p>
          <a:p>
            <a:pPr marL="0" indent="0">
              <a:buNone/>
            </a:pPr>
            <a:endParaRPr lang="es-ES" sz="1000" dirty="0"/>
          </a:p>
          <a:p>
            <a:pPr lvl="1"/>
            <a:r>
              <a:rPr lang="es-ES" dirty="0" err="1"/>
              <a:t>Competitive</a:t>
            </a:r>
            <a:r>
              <a:rPr lang="es-ES" dirty="0"/>
              <a:t> (as </a:t>
            </a:r>
            <a:r>
              <a:rPr lang="es-ES" dirty="0" err="1"/>
              <a:t>far</a:t>
            </a:r>
            <a:r>
              <a:rPr lang="es-ES" dirty="0"/>
              <a:t> as I </a:t>
            </a:r>
            <a:r>
              <a:rPr lang="es-ES" dirty="0" err="1"/>
              <a:t>know</a:t>
            </a:r>
            <a:r>
              <a:rPr lang="es-ES" dirty="0"/>
              <a:t>).</a:t>
            </a:r>
          </a:p>
          <a:p>
            <a:pPr lvl="1"/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brochure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b="1" dirty="0" err="1"/>
              <a:t>lab</a:t>
            </a:r>
            <a:r>
              <a:rPr lang="es-ES" b="1" dirty="0"/>
              <a:t>.</a:t>
            </a:r>
          </a:p>
          <a:p>
            <a:endParaRPr lang="es-ES" sz="1600" dirty="0"/>
          </a:p>
          <a:p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Embassies</a:t>
            </a:r>
            <a:r>
              <a:rPr lang="es-ES" dirty="0"/>
              <a:t>!</a:t>
            </a:r>
            <a:endParaRPr lang="es-ES" sz="1600" dirty="0"/>
          </a:p>
          <a:p>
            <a:r>
              <a:rPr lang="es-ES" dirty="0"/>
              <a:t>Extra: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to </a:t>
            </a:r>
            <a:r>
              <a:rPr lang="es-ES" dirty="0" err="1"/>
              <a:t>visit</a:t>
            </a:r>
            <a:r>
              <a:rPr lang="es-ES" dirty="0"/>
              <a:t> a </a:t>
            </a:r>
            <a:r>
              <a:rPr lang="es-ES" dirty="0" err="1"/>
              <a:t>University</a:t>
            </a:r>
            <a:r>
              <a:rPr lang="es-ES" dirty="0"/>
              <a:t>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to do a </a:t>
            </a:r>
            <a:r>
              <a:rPr lang="es-ES" dirty="0" err="1"/>
              <a:t>research</a:t>
            </a:r>
            <a:r>
              <a:rPr lang="es-ES" dirty="0"/>
              <a:t> </a:t>
            </a:r>
            <a:r>
              <a:rPr lang="es-ES" dirty="0" err="1"/>
              <a:t>stay</a:t>
            </a:r>
            <a:r>
              <a:rPr lang="es-ES" dirty="0"/>
              <a:t>, </a:t>
            </a:r>
            <a:r>
              <a:rPr lang="es-ES" dirty="0" err="1"/>
              <a:t>there</a:t>
            </a:r>
            <a:r>
              <a:rPr lang="es-ES" dirty="0"/>
              <a:t> are a </a:t>
            </a:r>
            <a:r>
              <a:rPr lang="es-ES" dirty="0" err="1"/>
              <a:t>lot</a:t>
            </a:r>
            <a:r>
              <a:rPr lang="es-ES" dirty="0"/>
              <a:t> of Summer </a:t>
            </a:r>
            <a:r>
              <a:rPr lang="es-ES" dirty="0" err="1"/>
              <a:t>Schools</a:t>
            </a:r>
            <a:r>
              <a:rPr lang="es-ES" dirty="0"/>
              <a:t> (</a:t>
            </a:r>
            <a:r>
              <a:rPr lang="es-ES" dirty="0" err="1">
                <a:hlinkClick r:id="rId4"/>
              </a:rPr>
              <a:t>specially</a:t>
            </a:r>
            <a:r>
              <a:rPr lang="es-ES" dirty="0">
                <a:hlinkClick r:id="rId4"/>
              </a:rPr>
              <a:t> in China, </a:t>
            </a:r>
            <a:r>
              <a:rPr lang="es-ES" dirty="0" err="1">
                <a:hlinkClick r:id="rId4"/>
              </a:rPr>
              <a:t>partially</a:t>
            </a:r>
            <a:r>
              <a:rPr lang="es-ES" dirty="0">
                <a:hlinkClick r:id="rId4"/>
              </a:rPr>
              <a:t> </a:t>
            </a:r>
            <a:r>
              <a:rPr lang="es-ES" dirty="0" err="1">
                <a:hlinkClick r:id="rId4"/>
              </a:rPr>
              <a:t>funded</a:t>
            </a:r>
            <a:r>
              <a:rPr lang="es-ES" dirty="0"/>
              <a:t>).</a:t>
            </a:r>
          </a:p>
          <a:p>
            <a:endParaRPr lang="es-ES" sz="1600" b="1" dirty="0"/>
          </a:p>
          <a:p>
            <a:r>
              <a:rPr lang="es-ES" b="1" dirty="0" err="1"/>
              <a:t>Other</a:t>
            </a:r>
            <a:r>
              <a:rPr lang="es-ES" b="1" dirty="0"/>
              <a:t> </a:t>
            </a:r>
            <a:r>
              <a:rPr lang="es-ES" b="1" dirty="0" err="1"/>
              <a:t>sources</a:t>
            </a:r>
            <a:r>
              <a:rPr lang="es-ES" b="1" dirty="0"/>
              <a:t>:</a:t>
            </a:r>
          </a:p>
          <a:p>
            <a:pPr lvl="1"/>
            <a:r>
              <a:rPr lang="es-ES" dirty="0" err="1"/>
              <a:t>European</a:t>
            </a:r>
            <a:r>
              <a:rPr lang="es-ES" dirty="0"/>
              <a:t> </a:t>
            </a:r>
            <a:r>
              <a:rPr lang="es-ES" dirty="0" err="1"/>
              <a:t>projects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MC </a:t>
            </a:r>
            <a:r>
              <a:rPr lang="es-ES" dirty="0" err="1"/>
              <a:t>Actions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Projects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foreign</a:t>
            </a:r>
            <a:r>
              <a:rPr lang="es-ES" dirty="0"/>
              <a:t> </a:t>
            </a:r>
            <a:r>
              <a:rPr lang="es-ES" dirty="0" err="1"/>
              <a:t>universities</a:t>
            </a:r>
            <a:r>
              <a:rPr lang="es-ES" dirty="0"/>
              <a:t> at </a:t>
            </a:r>
            <a:r>
              <a:rPr lang="es-ES" dirty="0" err="1"/>
              <a:t>researcher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Foreign</a:t>
            </a:r>
            <a:r>
              <a:rPr lang="es-ES" dirty="0"/>
              <a:t> </a:t>
            </a:r>
            <a:r>
              <a:rPr lang="es-ES" dirty="0" err="1"/>
              <a:t>universities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minions</a:t>
            </a:r>
            <a:r>
              <a:rPr lang="es-ES"/>
              <a:t>.</a:t>
            </a:r>
            <a:endParaRPr lang="es-ES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79339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Next steps?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136" y="1935067"/>
            <a:ext cx="3626614" cy="1903520"/>
          </a:xfrm>
        </p:spPr>
        <p:txBody>
          <a:bodyPr/>
          <a:lstStyle/>
          <a:p>
            <a:pPr marL="914400" lvl="2" indent="0">
              <a:buNone/>
            </a:pPr>
            <a:endParaRPr lang="es-ES" sz="2800" dirty="0"/>
          </a:p>
          <a:p>
            <a:pPr marL="541338" lvl="2" indent="0">
              <a:buNone/>
            </a:pPr>
            <a:r>
              <a:rPr lang="es-ES" sz="2800" dirty="0"/>
              <a:t>OK, </a:t>
            </a:r>
            <a:r>
              <a:rPr lang="es-ES" sz="2800" dirty="0" err="1"/>
              <a:t>let’s</a:t>
            </a:r>
            <a:r>
              <a:rPr lang="es-ES" sz="2800" dirty="0"/>
              <a:t> </a:t>
            </a:r>
            <a:r>
              <a:rPr lang="es-ES" sz="2800" dirty="0" err="1"/>
              <a:t>say</a:t>
            </a:r>
            <a:r>
              <a:rPr lang="es-ES" sz="2800" dirty="0"/>
              <a:t> I try to </a:t>
            </a:r>
            <a:r>
              <a:rPr lang="es-ES" sz="2800" dirty="0" err="1"/>
              <a:t>go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one</a:t>
            </a:r>
            <a:r>
              <a:rPr lang="es-ES" sz="2800" dirty="0"/>
              <a:t> of </a:t>
            </a:r>
            <a:r>
              <a:rPr lang="es-ES" sz="2800" dirty="0" err="1"/>
              <a:t>those</a:t>
            </a:r>
            <a:r>
              <a:rPr lang="es-ES" sz="2800" dirty="0"/>
              <a:t>… </a:t>
            </a:r>
            <a:r>
              <a:rPr lang="es-ES" sz="2800" dirty="0" err="1"/>
              <a:t>any</a:t>
            </a:r>
            <a:r>
              <a:rPr lang="es-ES" sz="2800" dirty="0"/>
              <a:t> </a:t>
            </a:r>
            <a:r>
              <a:rPr lang="es-ES" sz="2800" dirty="0" err="1"/>
              <a:t>recommendation</a:t>
            </a:r>
            <a:r>
              <a:rPr lang="es-ES" sz="2800" dirty="0"/>
              <a:t>?</a:t>
            </a:r>
          </a:p>
          <a:p>
            <a:pPr marL="914400" lvl="2" indent="0">
              <a:buNone/>
            </a:pPr>
            <a:r>
              <a:rPr lang="es-ES" sz="2800" dirty="0"/>
              <a:t> 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4577918" y="1081357"/>
            <a:ext cx="3740459" cy="4591475"/>
            <a:chOff x="4533530" y="983702"/>
            <a:chExt cx="3962400" cy="4765039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33530" y="983702"/>
              <a:ext cx="3962400" cy="476503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7944034" y="983702"/>
              <a:ext cx="551896" cy="550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723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IN THE WAY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/>
              <a:t>Obstacles</a:t>
            </a:r>
          </a:p>
        </p:txBody>
      </p:sp>
      <p:pic>
        <p:nvPicPr>
          <p:cNvPr id="1026" name="Picture 2" descr="https://i.gr-assets.com/images/S/compressed.photo.goodreads.com/books/1454774244l/811857._SX318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798" y="785103"/>
            <a:ext cx="2883422" cy="398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de pla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717" y="4559816"/>
            <a:ext cx="780132" cy="52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7.pngguru.com/preview/375/617/163/check-mark-clip-art-green-tick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211" y="4481257"/>
            <a:ext cx="1364017" cy="67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949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The timeline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585926"/>
            <a:ext cx="8175719" cy="5738675"/>
          </a:xfrm>
        </p:spPr>
        <p:txBody>
          <a:bodyPr/>
          <a:lstStyle/>
          <a:p>
            <a:r>
              <a:rPr lang="es-ES" b="1" dirty="0" err="1"/>
              <a:t>Recommended</a:t>
            </a:r>
            <a:r>
              <a:rPr lang="es-ES" b="1" dirty="0"/>
              <a:t> </a:t>
            </a:r>
            <a:r>
              <a:rPr lang="es-ES" b="1" dirty="0" err="1"/>
              <a:t>steps</a:t>
            </a:r>
            <a:r>
              <a:rPr lang="es-ES" b="1" dirty="0"/>
              <a:t>:</a:t>
            </a:r>
          </a:p>
          <a:p>
            <a:endParaRPr lang="es-ES" sz="1000" b="1" dirty="0">
              <a:hlinkClick r:id="rId3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READ GRANT CAREFULLY (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/>
              <a:t>none)</a:t>
            </a:r>
            <a:endParaRPr lang="es-ES" dirty="0"/>
          </a:p>
          <a:p>
            <a:pPr marL="857250" lvl="2" indent="0">
              <a:buNone/>
            </a:pP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DIA meeting,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grant</a:t>
            </a:r>
            <a:r>
              <a:rPr lang="es-ES" dirty="0"/>
              <a:t> </a:t>
            </a:r>
            <a:r>
              <a:rPr lang="es-ES" dirty="0" err="1"/>
              <a:t>deadline</a:t>
            </a:r>
            <a:r>
              <a:rPr lang="es-E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s-ES" sz="900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ASK ANY DOUBT</a:t>
            </a:r>
          </a:p>
          <a:p>
            <a:pPr marL="857250" lvl="2" indent="0">
              <a:buNone/>
            </a:pPr>
            <a:r>
              <a:rPr lang="es-ES" dirty="0"/>
              <a:t>To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official</a:t>
            </a:r>
            <a:r>
              <a:rPr lang="es-ES" dirty="0"/>
              <a:t> </a:t>
            </a:r>
            <a:r>
              <a:rPr lang="es-ES" dirty="0" err="1"/>
              <a:t>channels</a:t>
            </a:r>
            <a:r>
              <a:rPr lang="es-ES" dirty="0"/>
              <a:t>, and look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holders</a:t>
            </a:r>
            <a:r>
              <a:rPr lang="es-E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s-ES" sz="900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CHOOSE DESTINY</a:t>
            </a:r>
          </a:p>
          <a:p>
            <a:pPr lvl="2">
              <a:buFont typeface="+mj-lt"/>
              <a:buAutoNum type="arabicPeriod"/>
            </a:pPr>
            <a:endParaRPr lang="es-ES" sz="900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CHECK DATES/CONDITIONS WITH EVERYBODY</a:t>
            </a:r>
          </a:p>
          <a:p>
            <a:pPr marL="857250" lvl="2" indent="0">
              <a:buNone/>
            </a:pPr>
            <a:r>
              <a:rPr lang="es-ES" dirty="0" err="1"/>
              <a:t>Advisor</a:t>
            </a:r>
            <a:r>
              <a:rPr lang="es-ES" dirty="0"/>
              <a:t>, </a:t>
            </a:r>
            <a:r>
              <a:rPr lang="es-ES" dirty="0" err="1"/>
              <a:t>projects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are </a:t>
            </a:r>
            <a:r>
              <a:rPr lang="es-ES" dirty="0" err="1"/>
              <a:t>working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…</a:t>
            </a:r>
          </a:p>
          <a:p>
            <a:pPr marL="857250" lvl="2" indent="0">
              <a:buNone/>
            </a:pPr>
            <a:endParaRPr lang="es-ES" sz="900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GET OFFICIAL CONFIRMATION FROM HOST</a:t>
            </a:r>
          </a:p>
          <a:p>
            <a:pPr marL="857250" lvl="2" indent="0">
              <a:buNone/>
            </a:pPr>
            <a:r>
              <a:rPr lang="es-ES" dirty="0" err="1"/>
              <a:t>Usually</a:t>
            </a:r>
            <a:r>
              <a:rPr lang="es-ES" dirty="0"/>
              <a:t> a </a:t>
            </a:r>
            <a:r>
              <a:rPr lang="es-ES" dirty="0" err="1"/>
              <a:t>letter</a:t>
            </a:r>
            <a:r>
              <a:rPr lang="es-ES" dirty="0"/>
              <a:t> </a:t>
            </a:r>
            <a:r>
              <a:rPr lang="es-ES" dirty="0" err="1"/>
              <a:t>confirming</a:t>
            </a:r>
            <a:r>
              <a:rPr lang="es-ES" dirty="0"/>
              <a:t> </a:t>
            </a:r>
            <a:r>
              <a:rPr lang="es-ES" dirty="0" err="1"/>
              <a:t>destiny</a:t>
            </a:r>
            <a:r>
              <a:rPr lang="es-ES" dirty="0"/>
              <a:t> AND DATES</a:t>
            </a:r>
          </a:p>
          <a:p>
            <a:pPr marL="857250" lvl="2" indent="0">
              <a:buNone/>
            </a:pPr>
            <a:endParaRPr lang="es-ES" sz="900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START COLLECTING SIGNATURES</a:t>
            </a:r>
          </a:p>
          <a:p>
            <a:pPr marL="857250" lvl="2" indent="0">
              <a:buNone/>
            </a:pPr>
            <a:r>
              <a:rPr lang="es-ES" dirty="0"/>
              <a:t>Ask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next</a:t>
            </a:r>
            <a:r>
              <a:rPr lang="es-ES" dirty="0"/>
              <a:t> Consejo del DIA,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President</a:t>
            </a:r>
            <a:r>
              <a:rPr lang="es-ES" dirty="0"/>
              <a:t>,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whoever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to </a:t>
            </a:r>
            <a:r>
              <a:rPr lang="es-ES" dirty="0" err="1"/>
              <a:t>sign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document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907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content-yyz1-1.cdninstagram.com/v/t51.2885-15/sh0.08/e35/c240.0.959.959a/s640x640/70288949_963652733986270_4661453390134778789_n.jpg?_nc_ht=scontent-yyz1-1.cdninstagram.com&amp;_nc_cat=110&amp;oh=ce7c1687a90dd2b21bd668766e28d216&amp;oe=5E84CF9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89295" y="988855"/>
            <a:ext cx="4226236" cy="5030205"/>
          </a:xfrm>
          <a:prstGeom prst="ellipse">
            <a:avLst/>
          </a:prstGeom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59460" y="974533"/>
            <a:ext cx="3626614" cy="481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2" defTabSz="914400"/>
            <a:endParaRPr lang="es-ES" sz="2800" kern="0" dirty="0"/>
          </a:p>
          <a:p>
            <a:pPr marL="541338" lvl="2" defTabSz="914400"/>
            <a:r>
              <a:rPr lang="es-ES" sz="2800" kern="0" dirty="0"/>
              <a:t>&lt;&lt; ¡que la locura sea nuestro manto, un velo en los ojos del enemigo! Pues él es muy sagaz y mide todas las cosas con precisión, según la escala de su propia malicia &gt;&gt; 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1295400" y="0"/>
            <a:ext cx="7772400" cy="385668"/>
          </a:xfrm>
        </p:spPr>
        <p:txBody>
          <a:bodyPr/>
          <a:lstStyle/>
          <a:p>
            <a:pPr marL="947737" lvl="1" indent="-457200"/>
            <a:r>
              <a:rPr lang="en-US" dirty="0"/>
              <a:t>About the Enemy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10097" y="5524620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kern="0" dirty="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rPr>
              <a:t>Gandalf</a:t>
            </a:r>
          </a:p>
        </p:txBody>
      </p:sp>
      <p:pic>
        <p:nvPicPr>
          <p:cNvPr id="6" name="Picture 2" descr="Resultado de imagen de pla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16" y="4820276"/>
            <a:ext cx="780132" cy="52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i7.pngguru.com/preview/375/617/163/check-mark-clip-art-green-tick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110" y="4741717"/>
            <a:ext cx="1364017" cy="67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478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content-yyz1-1.cdninstagram.com/v/t51.2885-15/sh0.08/e35/c240.0.959.959a/s640x640/70288949_963652733986270_4661453390134778789_n.jpg?_nc_ht=scontent-yyz1-1.cdninstagram.com&amp;_nc_cat=110&amp;oh=ce7c1687a90dd2b21bd668766e28d216&amp;oe=5E84CF9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89295" y="988855"/>
            <a:ext cx="4226236" cy="5030205"/>
          </a:xfrm>
          <a:prstGeom prst="ellipse">
            <a:avLst/>
          </a:prstGeom>
          <a:ln>
            <a:noFill/>
          </a:ln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59460" y="974533"/>
            <a:ext cx="3626614" cy="4811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lvl="2" defTabSz="914400"/>
            <a:endParaRPr lang="es-ES" sz="2800" kern="0" dirty="0"/>
          </a:p>
          <a:p>
            <a:pPr marL="541338" lvl="2" defTabSz="914400"/>
            <a:r>
              <a:rPr lang="es-ES" sz="2800" kern="0" dirty="0"/>
              <a:t>&lt;&lt; ¡que la locura sea nuestro manto, un velo en los ojos del enemigo! Pues  es muy sagaz y mide todas las cosas con precisión, según la escala de su propia malicia &gt;&gt; </a:t>
            </a:r>
          </a:p>
        </p:txBody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1295400" y="0"/>
            <a:ext cx="7772400" cy="385668"/>
          </a:xfrm>
        </p:spPr>
        <p:txBody>
          <a:bodyPr/>
          <a:lstStyle/>
          <a:p>
            <a:pPr marL="947737" lvl="1" indent="-457200"/>
            <a:r>
              <a:rPr lang="en-US" dirty="0"/>
              <a:t>About the Bureaucracy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596056" y="950583"/>
            <a:ext cx="1734207" cy="5678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defTabSz="914400"/>
            <a:r>
              <a:rPr lang="es-ES" sz="2800" kern="0" dirty="0">
                <a:solidFill>
                  <a:srgbClr val="FF0000"/>
                </a:solidFill>
              </a:rPr>
              <a:t>tenacidad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685396" y="2375337"/>
            <a:ext cx="1734207" cy="42815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defTabSz="914400"/>
            <a:r>
              <a:rPr lang="es-ES" sz="2800" kern="0" dirty="0">
                <a:solidFill>
                  <a:srgbClr val="FF0000"/>
                </a:solidFill>
              </a:rPr>
              <a:t>la bu-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93379" y="2803490"/>
            <a:ext cx="1468848" cy="4228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defTabSz="914400"/>
            <a:r>
              <a:rPr lang="es-ES" sz="2800" kern="0" dirty="0" err="1">
                <a:solidFill>
                  <a:srgbClr val="FF0000"/>
                </a:solidFill>
              </a:rPr>
              <a:t>rocracia</a:t>
            </a:r>
            <a:endParaRPr lang="es-ES" sz="2800" kern="0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175641" y="3218778"/>
            <a:ext cx="1040525" cy="42597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algn="ctr" defTabSz="914400"/>
            <a:r>
              <a:rPr lang="es-ES" sz="2800" kern="0" dirty="0">
                <a:solidFill>
                  <a:srgbClr val="FF0000"/>
                </a:solidFill>
              </a:rPr>
              <a:t>. . 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872359" y="4445877"/>
            <a:ext cx="1587062" cy="4666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algn="ctr" defTabSz="914400"/>
            <a:r>
              <a:rPr lang="es-ES" sz="2800" kern="0" dirty="0" err="1">
                <a:solidFill>
                  <a:srgbClr val="FF0000"/>
                </a:solidFill>
              </a:rPr>
              <a:t>ficiencia</a:t>
            </a:r>
            <a:endParaRPr lang="es-ES" sz="2800" kern="0" dirty="0">
              <a:solidFill>
                <a:srgbClr val="FF000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994342" y="5345098"/>
            <a:ext cx="1747342" cy="4411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defTabSz="914400"/>
            <a:r>
              <a:rPr lang="es-ES" sz="2800" kern="0" dirty="0">
                <a:solidFill>
                  <a:srgbClr val="FF0000"/>
                </a:solidFill>
              </a:rPr>
              <a:t>ineptitud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411549" y="5237080"/>
            <a:ext cx="626136" cy="56784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lvl="2" defTabSz="914400"/>
            <a:r>
              <a:rPr lang="es-ES" sz="2800" kern="0" dirty="0"/>
              <a:t>&gt;&gt;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618516" y="3980620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kern="0" dirty="0" err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ine</a:t>
            </a:r>
            <a:r>
              <a:rPr lang="es-ES" sz="2800" kern="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endParaRPr lang="es-E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7210097" y="5524620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kern="0" dirty="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rPr>
              <a:t>Gandalf</a:t>
            </a:r>
          </a:p>
        </p:txBody>
      </p:sp>
      <p:pic>
        <p:nvPicPr>
          <p:cNvPr id="15" name="Picture 2" descr="Resultado de imagen de pla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616" y="4820276"/>
            <a:ext cx="780132" cy="52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i7.pngguru.com/preview/375/617/163/check-mark-clip-art-green-tick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110" y="4741717"/>
            <a:ext cx="1364017" cy="67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rma libre 1"/>
          <p:cNvSpPr/>
          <p:nvPr/>
        </p:nvSpPr>
        <p:spPr bwMode="auto">
          <a:xfrm>
            <a:off x="6453353" y="2228193"/>
            <a:ext cx="292186" cy="157655"/>
          </a:xfrm>
          <a:custGeom>
            <a:avLst/>
            <a:gdLst>
              <a:gd name="connsiteX0" fmla="*/ 0 w 367862"/>
              <a:gd name="connsiteY0" fmla="*/ 94593 h 157655"/>
              <a:gd name="connsiteX1" fmla="*/ 52551 w 367862"/>
              <a:gd name="connsiteY1" fmla="*/ 105103 h 157655"/>
              <a:gd name="connsiteX2" fmla="*/ 84083 w 367862"/>
              <a:gd name="connsiteY2" fmla="*/ 115614 h 157655"/>
              <a:gd name="connsiteX3" fmla="*/ 126124 w 367862"/>
              <a:gd name="connsiteY3" fmla="*/ 105103 h 157655"/>
              <a:gd name="connsiteX4" fmla="*/ 157655 w 367862"/>
              <a:gd name="connsiteY4" fmla="*/ 73572 h 157655"/>
              <a:gd name="connsiteX5" fmla="*/ 231227 w 367862"/>
              <a:gd name="connsiteY5" fmla="*/ 31531 h 157655"/>
              <a:gd name="connsiteX6" fmla="*/ 252248 w 367862"/>
              <a:gd name="connsiteY6" fmla="*/ 0 h 157655"/>
              <a:gd name="connsiteX7" fmla="*/ 304800 w 367862"/>
              <a:gd name="connsiteY7" fmla="*/ 10510 h 157655"/>
              <a:gd name="connsiteX8" fmla="*/ 346841 w 367862"/>
              <a:gd name="connsiteY8" fmla="*/ 73572 h 157655"/>
              <a:gd name="connsiteX9" fmla="*/ 357351 w 367862"/>
              <a:gd name="connsiteY9" fmla="*/ 105103 h 157655"/>
              <a:gd name="connsiteX10" fmla="*/ 367862 w 367862"/>
              <a:gd name="connsiteY10" fmla="*/ 157655 h 15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7862" h="157655">
                <a:moveTo>
                  <a:pt x="0" y="94593"/>
                </a:moveTo>
                <a:cubicBezTo>
                  <a:pt x="17517" y="98096"/>
                  <a:pt x="35220" y="100770"/>
                  <a:pt x="52551" y="105103"/>
                </a:cubicBezTo>
                <a:cubicBezTo>
                  <a:pt x="63299" y="107790"/>
                  <a:pt x="73004" y="115614"/>
                  <a:pt x="84083" y="115614"/>
                </a:cubicBezTo>
                <a:cubicBezTo>
                  <a:pt x="98528" y="115614"/>
                  <a:pt x="112110" y="108607"/>
                  <a:pt x="126124" y="105103"/>
                </a:cubicBezTo>
                <a:cubicBezTo>
                  <a:pt x="136634" y="94593"/>
                  <a:pt x="145287" y="81817"/>
                  <a:pt x="157655" y="73572"/>
                </a:cubicBezTo>
                <a:cubicBezTo>
                  <a:pt x="229809" y="25470"/>
                  <a:pt x="142369" y="120389"/>
                  <a:pt x="231227" y="31531"/>
                </a:cubicBezTo>
                <a:cubicBezTo>
                  <a:pt x="240159" y="22599"/>
                  <a:pt x="245241" y="10510"/>
                  <a:pt x="252248" y="0"/>
                </a:cubicBezTo>
                <a:cubicBezTo>
                  <a:pt x="269765" y="3503"/>
                  <a:pt x="290699" y="-458"/>
                  <a:pt x="304800" y="10510"/>
                </a:cubicBezTo>
                <a:cubicBezTo>
                  <a:pt x="324742" y="26020"/>
                  <a:pt x="346841" y="73572"/>
                  <a:pt x="346841" y="73572"/>
                </a:cubicBezTo>
                <a:cubicBezTo>
                  <a:pt x="350344" y="84082"/>
                  <a:pt x="354664" y="94355"/>
                  <a:pt x="357351" y="105103"/>
                </a:cubicBezTo>
                <a:cubicBezTo>
                  <a:pt x="361684" y="122434"/>
                  <a:pt x="367862" y="157655"/>
                  <a:pt x="367862" y="157655"/>
                </a:cubicBezTo>
              </a:path>
            </a:pathLst>
          </a:custGeom>
          <a:ln w="76200">
            <a:solidFill>
              <a:srgbClr val="936D4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" name="Forma libre 2"/>
          <p:cNvSpPr/>
          <p:nvPr/>
        </p:nvSpPr>
        <p:spPr bwMode="auto">
          <a:xfrm>
            <a:off x="6045200" y="2345267"/>
            <a:ext cx="279400" cy="42333"/>
          </a:xfrm>
          <a:custGeom>
            <a:avLst/>
            <a:gdLst>
              <a:gd name="connsiteX0" fmla="*/ 0 w 279400"/>
              <a:gd name="connsiteY0" fmla="*/ 0 h 42333"/>
              <a:gd name="connsiteX1" fmla="*/ 84667 w 279400"/>
              <a:gd name="connsiteY1" fmla="*/ 4233 h 42333"/>
              <a:gd name="connsiteX2" fmla="*/ 101600 w 279400"/>
              <a:gd name="connsiteY2" fmla="*/ 12700 h 42333"/>
              <a:gd name="connsiteX3" fmla="*/ 114300 w 279400"/>
              <a:gd name="connsiteY3" fmla="*/ 16933 h 42333"/>
              <a:gd name="connsiteX4" fmla="*/ 148167 w 279400"/>
              <a:gd name="connsiteY4" fmla="*/ 25400 h 42333"/>
              <a:gd name="connsiteX5" fmla="*/ 160867 w 279400"/>
              <a:gd name="connsiteY5" fmla="*/ 29633 h 42333"/>
              <a:gd name="connsiteX6" fmla="*/ 182033 w 279400"/>
              <a:gd name="connsiteY6" fmla="*/ 33866 h 42333"/>
              <a:gd name="connsiteX7" fmla="*/ 224367 w 279400"/>
              <a:gd name="connsiteY7" fmla="*/ 42333 h 42333"/>
              <a:gd name="connsiteX8" fmla="*/ 258233 w 279400"/>
              <a:gd name="connsiteY8" fmla="*/ 38100 h 42333"/>
              <a:gd name="connsiteX9" fmla="*/ 270933 w 279400"/>
              <a:gd name="connsiteY9" fmla="*/ 29633 h 42333"/>
              <a:gd name="connsiteX10" fmla="*/ 279400 w 279400"/>
              <a:gd name="connsiteY10" fmla="*/ 25400 h 42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9400" h="42333">
                <a:moveTo>
                  <a:pt x="0" y="0"/>
                </a:moveTo>
                <a:cubicBezTo>
                  <a:pt x="28222" y="1411"/>
                  <a:pt x="56628" y="728"/>
                  <a:pt x="84667" y="4233"/>
                </a:cubicBezTo>
                <a:cubicBezTo>
                  <a:pt x="90929" y="5016"/>
                  <a:pt x="95800" y="10214"/>
                  <a:pt x="101600" y="12700"/>
                </a:cubicBezTo>
                <a:cubicBezTo>
                  <a:pt x="105701" y="14458"/>
                  <a:pt x="109995" y="15759"/>
                  <a:pt x="114300" y="16933"/>
                </a:cubicBezTo>
                <a:cubicBezTo>
                  <a:pt x="125526" y="19995"/>
                  <a:pt x="137128" y="21720"/>
                  <a:pt x="148167" y="25400"/>
                </a:cubicBezTo>
                <a:cubicBezTo>
                  <a:pt x="152400" y="26811"/>
                  <a:pt x="156538" y="28551"/>
                  <a:pt x="160867" y="29633"/>
                </a:cubicBezTo>
                <a:cubicBezTo>
                  <a:pt x="167847" y="31378"/>
                  <a:pt x="175009" y="32305"/>
                  <a:pt x="182033" y="33866"/>
                </a:cubicBezTo>
                <a:cubicBezTo>
                  <a:pt x="219929" y="42288"/>
                  <a:pt x="174588" y="34037"/>
                  <a:pt x="224367" y="42333"/>
                </a:cubicBezTo>
                <a:cubicBezTo>
                  <a:pt x="235656" y="40922"/>
                  <a:pt x="247257" y="41093"/>
                  <a:pt x="258233" y="38100"/>
                </a:cubicBezTo>
                <a:cubicBezTo>
                  <a:pt x="263142" y="36761"/>
                  <a:pt x="266570" y="32251"/>
                  <a:pt x="270933" y="29633"/>
                </a:cubicBezTo>
                <a:cubicBezTo>
                  <a:pt x="273639" y="28010"/>
                  <a:pt x="276578" y="26811"/>
                  <a:pt x="279400" y="25400"/>
                </a:cubicBezTo>
              </a:path>
            </a:pathLst>
          </a:custGeom>
          <a:noFill/>
          <a:ln w="76200" cap="flat" cmpd="sng" algn="ctr">
            <a:solidFill>
              <a:srgbClr val="936D4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20308" y="1114499"/>
            <a:ext cx="4203664" cy="2009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541338" lvl="2" defTabSz="914400"/>
            <a:r>
              <a:rPr lang="es-ES" sz="2800" kern="0" dirty="0"/>
              <a:t>YOUR OWN CONTRACT</a:t>
            </a:r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 err="1"/>
              <a:t>Read</a:t>
            </a:r>
            <a:r>
              <a:rPr lang="es-ES" sz="2800" kern="0" dirty="0"/>
              <a:t> </a:t>
            </a:r>
            <a:r>
              <a:rPr lang="es-ES" sz="2800" kern="0" dirty="0" err="1"/>
              <a:t>incompatibilities</a:t>
            </a:r>
            <a:r>
              <a:rPr lang="es-ES" sz="2800" kern="0" dirty="0"/>
              <a:t> CAREFULLY.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295400" y="0"/>
            <a:ext cx="7772400" cy="385668"/>
          </a:xfrm>
        </p:spPr>
        <p:txBody>
          <a:bodyPr/>
          <a:lstStyle/>
          <a:p>
            <a:pPr marL="947737" lvl="1" indent="-457200"/>
            <a:r>
              <a:rPr lang="en-US" dirty="0"/>
              <a:t>Your obstacles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20308" y="4103103"/>
            <a:ext cx="5861029" cy="2009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541338" lvl="2" defTabSz="914400"/>
            <a:r>
              <a:rPr lang="es-ES" sz="2800" kern="0" dirty="0"/>
              <a:t>THE GRANT CALL</a:t>
            </a:r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 err="1"/>
              <a:t>Read</a:t>
            </a:r>
            <a:r>
              <a:rPr lang="es-ES" sz="2800" kern="0" dirty="0"/>
              <a:t> </a:t>
            </a:r>
            <a:r>
              <a:rPr lang="es-ES" sz="2800" kern="0" dirty="0" err="1"/>
              <a:t>incompatibilities</a:t>
            </a:r>
            <a:r>
              <a:rPr lang="es-ES" sz="2800" kern="0" dirty="0"/>
              <a:t>.</a:t>
            </a:r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 err="1"/>
              <a:t>They</a:t>
            </a:r>
            <a:r>
              <a:rPr lang="es-ES" sz="2800" kern="0" dirty="0"/>
              <a:t> can </a:t>
            </a:r>
            <a:r>
              <a:rPr lang="es-ES" sz="2800" kern="0" dirty="0" err="1"/>
              <a:t>change</a:t>
            </a:r>
            <a:r>
              <a:rPr lang="es-ES" sz="2800" kern="0" dirty="0"/>
              <a:t>.</a:t>
            </a:r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 err="1"/>
              <a:t>Some</a:t>
            </a:r>
            <a:r>
              <a:rPr lang="es-ES" sz="2800" kern="0" dirty="0"/>
              <a:t> </a:t>
            </a:r>
            <a:r>
              <a:rPr lang="es-ES" sz="2800" kern="0" dirty="0" err="1"/>
              <a:t>years</a:t>
            </a:r>
            <a:r>
              <a:rPr lang="es-ES" sz="2800" kern="0" dirty="0"/>
              <a:t> NO APPLICATION.</a:t>
            </a:r>
          </a:p>
        </p:txBody>
      </p:sp>
      <p:pic>
        <p:nvPicPr>
          <p:cNvPr id="3078" name="Picture 6" descr="https://oceanicmarinerisks.com.au/wp-content/uploads/2016/04/contract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47" y="943564"/>
            <a:ext cx="3379763" cy="2254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euram-online.org/images/euram/images/CFA_2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480" y="3631475"/>
            <a:ext cx="23812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08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3579225" y="1812147"/>
            <a:ext cx="5170729" cy="3367373"/>
            <a:chOff x="3705225" y="1905802"/>
            <a:chExt cx="4390423" cy="2924611"/>
          </a:xfrm>
        </p:grpSpPr>
        <p:pic>
          <p:nvPicPr>
            <p:cNvPr id="2050" name="Picture 2" descr="Resultado de imagen de pla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05225" y="1905802"/>
              <a:ext cx="4390423" cy="2924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ángulo 2"/>
            <p:cNvSpPr/>
            <p:nvPr/>
          </p:nvSpPr>
          <p:spPr>
            <a:xfrm rot="1653222">
              <a:off x="4448490" y="2849942"/>
              <a:ext cx="1300790" cy="3172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FadeRight">
                <a:avLst>
                  <a:gd name="adj" fmla="val 23951"/>
                </a:avLst>
              </a:prstTxWarp>
              <a:spAutoFit/>
              <a:scene3d>
                <a:camera prst="orthographicFront"/>
                <a:lightRig rig="threePt" dir="t"/>
              </a:scene3d>
              <a:sp3d extrusionH="57150">
                <a:bevelT w="38100" h="38100" prst="angle"/>
              </a:sp3d>
            </a:bodyPr>
            <a:lstStyle/>
            <a:p>
              <a:pPr algn="ctr"/>
              <a:r>
                <a:rPr lang="es-ES" sz="16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Synergy</a:t>
              </a:r>
              <a:endPara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Outline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C21DF7-DDCE-4507-AA6C-DD3DE7251441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84132" y="562349"/>
            <a:ext cx="3827986" cy="5276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Font typeface="Wingdings" charset="2"/>
              <a:buNone/>
            </a:pPr>
            <a:r>
              <a:rPr lang="es-ES" sz="3200" b="1" kern="0" dirty="0" err="1"/>
              <a:t>Outline</a:t>
            </a:r>
            <a:endParaRPr lang="es-ES" sz="3200" b="1" kern="0" dirty="0"/>
          </a:p>
          <a:p>
            <a:pPr marL="0" indent="0" defTabSz="914400">
              <a:buFont typeface="Wingdings" charset="2"/>
              <a:buNone/>
            </a:pPr>
            <a:endParaRPr lang="es-ES" sz="2000" b="1" kern="0" dirty="0"/>
          </a:p>
          <a:p>
            <a:pPr marL="0" indent="0" defTabSz="914400">
              <a:buFont typeface="Wingdings" charset="2"/>
              <a:buNone/>
            </a:pPr>
            <a:endParaRPr lang="es-ES" sz="2000" b="1" kern="0" dirty="0"/>
          </a:p>
          <a:p>
            <a:pPr marL="0" indent="0" defTabSz="914400">
              <a:buFont typeface="Wingdings" charset="2"/>
              <a:buNone/>
            </a:pPr>
            <a:endParaRPr lang="es-ES" sz="2000" b="1" kern="0" dirty="0"/>
          </a:p>
          <a:p>
            <a:pPr defTabSz="914400"/>
            <a:r>
              <a:rPr lang="en-US" kern="0" dirty="0"/>
              <a:t>Introduction</a:t>
            </a:r>
          </a:p>
          <a:p>
            <a:pPr defTabSz="914400"/>
            <a:r>
              <a:rPr lang="en-US" kern="0" dirty="0"/>
              <a:t>Grants</a:t>
            </a:r>
          </a:p>
          <a:p>
            <a:pPr lvl="1" defTabSz="914400"/>
            <a:r>
              <a:rPr lang="en-US" kern="0" dirty="0"/>
              <a:t>Types</a:t>
            </a:r>
          </a:p>
          <a:p>
            <a:pPr lvl="1" defTabSz="914400"/>
            <a:r>
              <a:rPr lang="en-US" kern="0" dirty="0"/>
              <a:t>Instances</a:t>
            </a:r>
          </a:p>
          <a:p>
            <a:pPr defTabSz="914400"/>
            <a:r>
              <a:rPr lang="en-US" kern="0" dirty="0"/>
              <a:t>Obstacles in the way</a:t>
            </a:r>
          </a:p>
          <a:p>
            <a:pPr defTabSz="914400"/>
            <a:r>
              <a:rPr lang="en-US" kern="0" dirty="0" err="1"/>
              <a:t>Bricoadvices</a:t>
            </a:r>
            <a:endParaRPr lang="en-US" kern="0" dirty="0"/>
          </a:p>
          <a:p>
            <a:pPr defTabSz="914400"/>
            <a:r>
              <a:rPr lang="en-US" kern="0" dirty="0"/>
              <a:t>Summary</a:t>
            </a:r>
          </a:p>
          <a:p>
            <a:pPr defTabSz="914400"/>
            <a:endParaRPr lang="en-US" kern="0" dirty="0"/>
          </a:p>
          <a:p>
            <a:pPr defTabSz="914400"/>
            <a:endParaRPr lang="en-US" kern="0" dirty="0"/>
          </a:p>
          <a:p>
            <a:pPr defTabSz="914400"/>
            <a:endParaRPr lang="en-US" kern="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A16BE70-8285-4896-B59C-8BC7F248B621}"/>
              </a:ext>
            </a:extLst>
          </p:cNvPr>
          <p:cNvSpPr/>
          <p:nvPr/>
        </p:nvSpPr>
        <p:spPr>
          <a:xfrm>
            <a:off x="4785379" y="6275429"/>
            <a:ext cx="76771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kern="0" dirty="0"/>
              <a:t>* There might be advertising during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33886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37518" y="1213016"/>
            <a:ext cx="4340192" cy="2009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541338" lvl="2" defTabSz="914400"/>
            <a:r>
              <a:rPr lang="es-ES" sz="2800" kern="0" dirty="0"/>
              <a:t>THE DEPARTMENT (</a:t>
            </a:r>
            <a:r>
              <a:rPr lang="es-ES" sz="2800" kern="0" dirty="0" err="1"/>
              <a:t>aka</a:t>
            </a:r>
            <a:r>
              <a:rPr lang="es-ES" sz="2800" kern="0" dirty="0"/>
              <a:t> “El DIA”)</a:t>
            </a:r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/>
              <a:t>DIA </a:t>
            </a:r>
            <a:r>
              <a:rPr lang="es-ES" sz="2800" kern="0" dirty="0" err="1"/>
              <a:t>signatures</a:t>
            </a:r>
            <a:r>
              <a:rPr lang="es-ES" sz="2800" kern="0" dirty="0"/>
              <a:t>.</a:t>
            </a:r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/>
              <a:t>Time! (at </a:t>
            </a:r>
            <a:r>
              <a:rPr lang="es-ES" sz="2800" kern="0" dirty="0" err="1"/>
              <a:t>least</a:t>
            </a:r>
            <a:r>
              <a:rPr lang="es-ES" sz="2800" kern="0" dirty="0"/>
              <a:t> a </a:t>
            </a:r>
            <a:r>
              <a:rPr lang="es-ES" sz="2800" kern="0" dirty="0" err="1"/>
              <a:t>month</a:t>
            </a:r>
            <a:r>
              <a:rPr lang="es-ES" sz="2800" kern="0" dirty="0"/>
              <a:t> and a </a:t>
            </a:r>
            <a:r>
              <a:rPr lang="es-ES" sz="2800" kern="0" dirty="0" err="1"/>
              <a:t>half</a:t>
            </a:r>
            <a:r>
              <a:rPr lang="es-ES" sz="2800" kern="0" dirty="0"/>
              <a:t>).</a:t>
            </a:r>
          </a:p>
        </p:txBody>
      </p:sp>
      <p:pic>
        <p:nvPicPr>
          <p:cNvPr id="4" name="Picture 2" descr="Resultado de imagen de 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673" y="544765"/>
            <a:ext cx="4007986" cy="283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295400" y="0"/>
            <a:ext cx="7772400" cy="385668"/>
          </a:xfrm>
        </p:spPr>
        <p:txBody>
          <a:bodyPr/>
          <a:lstStyle/>
          <a:p>
            <a:pPr marL="947737" lvl="1" indent="-457200"/>
            <a:r>
              <a:rPr lang="en-US" dirty="0"/>
              <a:t>UPM obstacles</a:t>
            </a:r>
          </a:p>
        </p:txBody>
      </p:sp>
      <p:pic>
        <p:nvPicPr>
          <p:cNvPr id="3074" name="Picture 2" descr="https://www.compromisorse.com/upload/noticias/019/19968/upm_l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863" y="3852908"/>
            <a:ext cx="3480932" cy="21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37518" y="3533313"/>
            <a:ext cx="4340192" cy="2295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541338" lvl="2" defTabSz="914400"/>
            <a:r>
              <a:rPr lang="es-ES" sz="2800" kern="0" dirty="0"/>
              <a:t>RECTORADO</a:t>
            </a:r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/>
              <a:t>Ask </a:t>
            </a:r>
            <a:r>
              <a:rPr lang="es-ES" sz="2800" kern="0" dirty="0" err="1"/>
              <a:t>doubts</a:t>
            </a:r>
            <a:r>
              <a:rPr lang="es-ES" sz="2800" kern="0" dirty="0"/>
              <a:t> and </a:t>
            </a:r>
            <a:r>
              <a:rPr lang="es-ES" sz="2800" kern="0" dirty="0" err="1"/>
              <a:t>conditions</a:t>
            </a:r>
            <a:r>
              <a:rPr lang="es-ES" sz="2800" kern="0" dirty="0"/>
              <a:t> ASAP.</a:t>
            </a:r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/>
              <a:t>Pref. </a:t>
            </a:r>
            <a:r>
              <a:rPr lang="es-ES" sz="2800" kern="0" dirty="0" err="1"/>
              <a:t>By</a:t>
            </a:r>
            <a:r>
              <a:rPr lang="es-ES" sz="2800" kern="0" dirty="0"/>
              <a:t> EMAIL.</a:t>
            </a:r>
          </a:p>
        </p:txBody>
      </p:sp>
    </p:spTree>
    <p:extLst>
      <p:ext uri="{BB962C8B-B14F-4D97-AF65-F5344CB8AC3E}">
        <p14:creationId xmlns:p14="http://schemas.microsoft.com/office/powerpoint/2010/main" val="1695150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381736" y="1209791"/>
            <a:ext cx="4087093" cy="2009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541338" lvl="2" defTabSz="914400"/>
            <a:r>
              <a:rPr lang="es-ES" sz="2800" kern="0" dirty="0"/>
              <a:t>Country </a:t>
            </a:r>
            <a:r>
              <a:rPr lang="es-ES" sz="2800" kern="0" dirty="0" err="1"/>
              <a:t>requirements</a:t>
            </a:r>
            <a:endParaRPr lang="es-ES" sz="2800" kern="0" dirty="0"/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/>
              <a:t>VISA.</a:t>
            </a:r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 err="1"/>
              <a:t>Regulations</a:t>
            </a:r>
            <a:r>
              <a:rPr lang="es-ES" sz="2800" kern="0" dirty="0"/>
              <a:t>.</a:t>
            </a:r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295400" y="0"/>
            <a:ext cx="7772400" cy="385668"/>
          </a:xfrm>
        </p:spPr>
        <p:txBody>
          <a:bodyPr/>
          <a:lstStyle/>
          <a:p>
            <a:pPr marL="947737" lvl="1" indent="-457200"/>
            <a:r>
              <a:rPr lang="en-US" dirty="0"/>
              <a:t>External obstacles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303316" y="4043491"/>
            <a:ext cx="8296183" cy="1660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None/>
              <a:defRPr sz="18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None/>
              <a:defRPr sz="1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5pPr>
            <a:lvl6pPr marL="22860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6pPr>
            <a:lvl7pPr marL="27432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7pPr>
            <a:lvl8pPr marL="32004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8pPr>
            <a:lvl9pPr marL="3657600" indent="0" algn="l" rtl="0" fontAlgn="base">
              <a:spcBef>
                <a:spcPct val="20000"/>
              </a:spcBef>
              <a:spcAft>
                <a:spcPct val="0"/>
              </a:spcAft>
              <a:buNone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541338" lvl="2" defTabSz="914400"/>
            <a:r>
              <a:rPr lang="es-ES" sz="2800" kern="0" dirty="0"/>
              <a:t>Host </a:t>
            </a:r>
            <a:r>
              <a:rPr lang="es-ES" sz="2800" kern="0" dirty="0" err="1"/>
              <a:t>institution</a:t>
            </a:r>
            <a:r>
              <a:rPr lang="es-ES" sz="2800" kern="0" dirty="0"/>
              <a:t> </a:t>
            </a:r>
            <a:r>
              <a:rPr lang="es-ES" sz="2800" kern="0" dirty="0" err="1"/>
              <a:t>requirements</a:t>
            </a:r>
            <a:endParaRPr lang="es-ES" sz="2800" kern="0" dirty="0"/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 err="1"/>
              <a:t>Any</a:t>
            </a:r>
            <a:r>
              <a:rPr lang="es-ES" sz="2800" kern="0" dirty="0"/>
              <a:t> </a:t>
            </a:r>
            <a:r>
              <a:rPr lang="es-ES" sz="2800" kern="0" dirty="0" err="1"/>
              <a:t>documentation</a:t>
            </a:r>
            <a:r>
              <a:rPr lang="es-ES" sz="2800" kern="0" dirty="0"/>
              <a:t> </a:t>
            </a:r>
            <a:r>
              <a:rPr lang="es-ES" sz="2800" kern="0" dirty="0" err="1"/>
              <a:t>they</a:t>
            </a:r>
            <a:r>
              <a:rPr lang="es-ES" sz="2800" kern="0" dirty="0"/>
              <a:t> </a:t>
            </a:r>
            <a:r>
              <a:rPr lang="es-ES" sz="2800" kern="0" dirty="0" err="1"/>
              <a:t>require</a:t>
            </a:r>
            <a:r>
              <a:rPr lang="es-ES" sz="2800" kern="0" dirty="0"/>
              <a:t>.</a:t>
            </a:r>
          </a:p>
          <a:p>
            <a:pPr marL="998538" lvl="2" indent="-457200" defTabSz="914400">
              <a:buFont typeface="Arial" panose="020B0604020202020204" pitchFamily="34" charset="0"/>
              <a:buChar char="•"/>
            </a:pPr>
            <a:r>
              <a:rPr lang="es-ES" sz="2800" kern="0" dirty="0" err="1"/>
              <a:t>Usually</a:t>
            </a:r>
            <a:r>
              <a:rPr lang="es-ES" sz="2800" kern="0" dirty="0"/>
              <a:t> </a:t>
            </a:r>
            <a:r>
              <a:rPr lang="es-ES" sz="2800" kern="0" dirty="0" err="1"/>
              <a:t>send</a:t>
            </a:r>
            <a:r>
              <a:rPr lang="es-ES" sz="2800" kern="0" dirty="0"/>
              <a:t> </a:t>
            </a:r>
            <a:r>
              <a:rPr lang="es-ES" sz="2800" kern="0" dirty="0" err="1"/>
              <a:t>an</a:t>
            </a:r>
            <a:r>
              <a:rPr lang="es-ES" sz="2800" kern="0" dirty="0"/>
              <a:t> </a:t>
            </a:r>
            <a:r>
              <a:rPr lang="es-ES" sz="2800" kern="0" dirty="0" err="1"/>
              <a:t>official</a:t>
            </a:r>
            <a:r>
              <a:rPr lang="es-ES" sz="2800" kern="0" dirty="0"/>
              <a:t> email </a:t>
            </a:r>
            <a:r>
              <a:rPr lang="es-ES" sz="2800" kern="0" dirty="0" err="1"/>
              <a:t>for</a:t>
            </a:r>
            <a:r>
              <a:rPr lang="es-ES" sz="2800" kern="0" dirty="0"/>
              <a:t> </a:t>
            </a:r>
            <a:r>
              <a:rPr lang="es-ES" sz="2800" kern="0" dirty="0" err="1"/>
              <a:t>paperwork</a:t>
            </a:r>
            <a:r>
              <a:rPr lang="es-ES" sz="2800" kern="0" dirty="0"/>
              <a:t>.</a:t>
            </a:r>
          </a:p>
        </p:txBody>
      </p:sp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222" y="1209791"/>
            <a:ext cx="4116277" cy="212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605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Once you get it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907" y="4136689"/>
            <a:ext cx="7838980" cy="2471691"/>
          </a:xfrm>
        </p:spPr>
        <p:txBody>
          <a:bodyPr/>
          <a:lstStyle/>
          <a:p>
            <a:pPr marL="0" lvl="2" indent="0" algn="ctr">
              <a:buNone/>
            </a:pPr>
            <a:endParaRPr lang="es-ES" sz="3200" dirty="0"/>
          </a:p>
          <a:p>
            <a:pPr marL="0" lvl="2" indent="0" algn="ctr">
              <a:buNone/>
            </a:pPr>
            <a:r>
              <a:rPr lang="es-ES" sz="3200" dirty="0"/>
              <a:t>OK, </a:t>
            </a:r>
            <a:r>
              <a:rPr lang="es-ES" sz="3200" dirty="0" err="1"/>
              <a:t>let’s</a:t>
            </a:r>
            <a:r>
              <a:rPr lang="es-ES" sz="3200" dirty="0"/>
              <a:t> </a:t>
            </a:r>
            <a:r>
              <a:rPr lang="es-ES" sz="3200" dirty="0" err="1"/>
              <a:t>say</a:t>
            </a:r>
            <a:r>
              <a:rPr lang="es-ES" sz="3200" dirty="0"/>
              <a:t> I do </a:t>
            </a:r>
            <a:r>
              <a:rPr lang="es-ES" sz="3200" dirty="0" err="1"/>
              <a:t>all</a:t>
            </a:r>
            <a:r>
              <a:rPr lang="es-ES" sz="3200" dirty="0"/>
              <a:t> </a:t>
            </a:r>
            <a:r>
              <a:rPr lang="es-ES" sz="3200" dirty="0" err="1"/>
              <a:t>this</a:t>
            </a:r>
            <a:r>
              <a:rPr lang="es-ES" sz="3200" dirty="0"/>
              <a:t> and </a:t>
            </a:r>
            <a:r>
              <a:rPr lang="es-ES" sz="3200" dirty="0" err="1"/>
              <a:t>get</a:t>
            </a:r>
            <a:r>
              <a:rPr lang="es-ES" sz="3200" dirty="0"/>
              <a:t> a </a:t>
            </a:r>
            <a:r>
              <a:rPr lang="es-ES" sz="3200" dirty="0" err="1"/>
              <a:t>grant</a:t>
            </a:r>
            <a:r>
              <a:rPr lang="es-ES" sz="3200" dirty="0"/>
              <a:t>… </a:t>
            </a:r>
            <a:r>
              <a:rPr lang="es-ES" sz="3200" b="1" dirty="0" err="1"/>
              <a:t>now</a:t>
            </a:r>
            <a:r>
              <a:rPr lang="es-ES" sz="3200" b="1" dirty="0"/>
              <a:t> </a:t>
            </a:r>
            <a:r>
              <a:rPr lang="es-ES" sz="3200" b="1" dirty="0" err="1"/>
              <a:t>what</a:t>
            </a:r>
            <a:r>
              <a:rPr lang="es-ES" sz="3200" b="1" dirty="0"/>
              <a:t>?</a:t>
            </a:r>
          </a:p>
        </p:txBody>
      </p:sp>
      <p:pic>
        <p:nvPicPr>
          <p:cNvPr id="5" name="Imagen 4" descr="Imagen que contiene persona, hombre, ropa, interior&#10;&#10;Descripción generada automáticamente">
            <a:extLst>
              <a:ext uri="{FF2B5EF4-FFF2-40B4-BE49-F238E27FC236}">
                <a16:creationId xmlns:a16="http://schemas.microsoft.com/office/drawing/2014/main" id="{144FC5F8-29C1-4B68-81B5-51CF102F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67" y="995130"/>
            <a:ext cx="5865658" cy="314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18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BRICOADVICES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/>
              <a:t>A few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CB817D-34E7-446A-B6C6-0EB473880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4" y="806409"/>
            <a:ext cx="2901364" cy="441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de pla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295" y="5004823"/>
            <a:ext cx="780132" cy="52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esultado de imagen de cross red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360" y="4947529"/>
            <a:ext cx="976876" cy="63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820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The timeline strikes back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585926"/>
            <a:ext cx="4922755" cy="5738675"/>
          </a:xfrm>
        </p:spPr>
        <p:txBody>
          <a:bodyPr/>
          <a:lstStyle/>
          <a:p>
            <a:r>
              <a:rPr lang="es-ES" b="1" dirty="0" err="1"/>
              <a:t>Recommended</a:t>
            </a:r>
            <a:r>
              <a:rPr lang="es-ES" b="1" dirty="0"/>
              <a:t> </a:t>
            </a:r>
            <a:r>
              <a:rPr lang="es-ES" b="1" dirty="0" err="1"/>
              <a:t>steps</a:t>
            </a:r>
            <a:r>
              <a:rPr lang="es-ES" b="1" dirty="0"/>
              <a:t>:</a:t>
            </a:r>
          </a:p>
          <a:p>
            <a:endParaRPr lang="es-ES" sz="1000" b="1" dirty="0">
              <a:hlinkClick r:id="rId3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Bureaucracy</a:t>
            </a:r>
            <a:endParaRPr lang="es-ES" dirty="0"/>
          </a:p>
          <a:p>
            <a:pPr marL="1200150" lvl="2" indent="-342900">
              <a:buFontTx/>
              <a:buChar char="-"/>
            </a:pPr>
            <a:r>
              <a:rPr lang="es-ES" dirty="0" err="1"/>
              <a:t>Conditions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dates (</a:t>
            </a:r>
            <a:r>
              <a:rPr lang="es-ES" dirty="0" err="1"/>
              <a:t>day</a:t>
            </a:r>
            <a:r>
              <a:rPr lang="es-ES" dirty="0"/>
              <a:t> </a:t>
            </a:r>
            <a:r>
              <a:rPr lang="es-ES" dirty="0" err="1"/>
              <a:t>before</a:t>
            </a:r>
            <a:r>
              <a:rPr lang="es-ES" dirty="0"/>
              <a:t>/</a:t>
            </a:r>
            <a:r>
              <a:rPr lang="es-ES" dirty="0" err="1"/>
              <a:t>after</a:t>
            </a:r>
            <a:r>
              <a:rPr lang="es-ES" dirty="0"/>
              <a:t>)</a:t>
            </a:r>
            <a:r>
              <a:rPr lang="es-ES" sz="2400" dirty="0"/>
              <a:t>*</a:t>
            </a:r>
          </a:p>
          <a:p>
            <a:pPr marL="1200150" lvl="2" indent="-342900">
              <a:buFontTx/>
              <a:buChar char="-"/>
            </a:pPr>
            <a:r>
              <a:rPr lang="es-ES" dirty="0" err="1"/>
              <a:t>Condition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travel</a:t>
            </a:r>
            <a:r>
              <a:rPr lang="es-ES" dirty="0"/>
              <a:t> expenses.</a:t>
            </a:r>
          </a:p>
          <a:p>
            <a:pPr marL="1200150" lvl="2" indent="-342900">
              <a:buFontTx/>
              <a:buChar char="-"/>
            </a:pPr>
            <a:r>
              <a:rPr lang="es-ES" dirty="0" err="1"/>
              <a:t>Conditions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justification</a:t>
            </a:r>
            <a:r>
              <a:rPr lang="es-ES" dirty="0"/>
              <a:t> of </a:t>
            </a:r>
            <a:r>
              <a:rPr lang="es-ES" dirty="0" err="1"/>
              <a:t>lodgment</a:t>
            </a:r>
            <a:r>
              <a:rPr lang="es-ES" dirty="0"/>
              <a:t>.</a:t>
            </a:r>
          </a:p>
          <a:p>
            <a:pPr marL="857250" lvl="2" indent="0">
              <a:buNone/>
            </a:pPr>
            <a:endParaRPr lang="es-ES" sz="600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Lodgment</a:t>
            </a:r>
            <a:endParaRPr lang="es-ES" sz="900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Travel</a:t>
            </a:r>
            <a:r>
              <a:rPr lang="es-ES" dirty="0"/>
              <a:t> (</a:t>
            </a:r>
            <a:r>
              <a:rPr lang="es-ES" dirty="0" err="1"/>
              <a:t>sometimes</a:t>
            </a:r>
            <a:r>
              <a:rPr lang="es-ES" dirty="0"/>
              <a:t> </a:t>
            </a:r>
            <a:r>
              <a:rPr lang="es-ES" dirty="0" err="1"/>
              <a:t>required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getting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first</a:t>
            </a:r>
            <a:r>
              <a:rPr lang="es-ES" dirty="0"/>
              <a:t> transfer)</a:t>
            </a:r>
            <a:endParaRPr lang="es-ES" sz="900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Culture/</a:t>
            </a:r>
            <a:r>
              <a:rPr lang="es-ES" dirty="0" err="1"/>
              <a:t>Language</a:t>
            </a: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Enjoy</a:t>
            </a:r>
            <a:r>
              <a:rPr lang="es-ES" dirty="0"/>
              <a:t>!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Come back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paperwork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.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492" y="1182363"/>
            <a:ext cx="2248243" cy="377750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6278342" y="732055"/>
            <a:ext cx="1945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I WILL SUCCED!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5021285" y="5072013"/>
            <a:ext cx="3854669" cy="1369098"/>
            <a:chOff x="5213131" y="5137923"/>
            <a:chExt cx="3854669" cy="1369098"/>
          </a:xfrm>
        </p:grpSpPr>
        <p:sp>
          <p:nvSpPr>
            <p:cNvPr id="6" name="Rectángulo 5"/>
            <p:cNvSpPr/>
            <p:nvPr/>
          </p:nvSpPr>
          <p:spPr bwMode="auto">
            <a:xfrm>
              <a:off x="5843752" y="5137923"/>
              <a:ext cx="3185366" cy="136909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952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" sz="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 bwMode="auto">
            <a:xfrm>
              <a:off x="5213131" y="5137924"/>
              <a:ext cx="3854669" cy="1186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charset="2"/>
                <a:buChar char="§"/>
                <a:defRPr sz="2400">
                  <a:solidFill>
                    <a:srgbClr val="4D4D4D"/>
                  </a:solidFill>
                  <a:latin typeface="Helvetica" charset="0"/>
                  <a:ea typeface="Helvetica" charset="0"/>
                  <a:cs typeface="Helvetica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Courier New" charset="0"/>
                <a:buChar char="o"/>
                <a:defRPr sz="2000">
                  <a:solidFill>
                    <a:srgbClr val="4D4D4D"/>
                  </a:solidFill>
                  <a:latin typeface="Helvetica" charset="0"/>
                  <a:ea typeface="Helvetica" charset="0"/>
                  <a:cs typeface="Helvetica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rgbClr val="4D4D4D"/>
                  </a:solidFill>
                  <a:latin typeface="Helvetica" charset="0"/>
                  <a:ea typeface="Helvetica" charset="0"/>
                  <a:cs typeface="Helvetica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.AppleSystemUIFont" charset="-120"/>
                <a:buChar char="-"/>
                <a:defRPr sz="2000">
                  <a:solidFill>
                    <a:srgbClr val="4D4D4D"/>
                  </a:solidFill>
                  <a:latin typeface="Helvetica" charset="0"/>
                  <a:ea typeface="Helvetica" charset="0"/>
                  <a:cs typeface="Helvetica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457200" lvl="1" indent="0" algn="ctr" defTabSz="914400">
                <a:buNone/>
              </a:pPr>
              <a:r>
                <a:rPr lang="es-ES" sz="1800" kern="0" dirty="0"/>
                <a:t>* </a:t>
              </a:r>
              <a:r>
                <a:rPr lang="es-ES" sz="1800" kern="0" dirty="0" err="1"/>
                <a:t>Advice</a:t>
              </a:r>
              <a:r>
                <a:rPr lang="es-ES" sz="1800" kern="0" dirty="0"/>
                <a:t> </a:t>
              </a:r>
              <a:r>
                <a:rPr lang="es-ES" sz="1800" kern="0" dirty="0" err="1"/>
                <a:t>sponsored</a:t>
              </a:r>
              <a:r>
                <a:rPr lang="es-ES" sz="1800" kern="0" dirty="0"/>
                <a:t> </a:t>
              </a:r>
              <a:r>
                <a:rPr lang="es-ES" sz="1800" kern="0" dirty="0" err="1"/>
                <a:t>by</a:t>
              </a:r>
              <a:endParaRPr lang="es-ES" sz="1800" kern="0" dirty="0"/>
            </a:p>
            <a:p>
              <a:pPr marL="457200" lvl="1" indent="0" algn="ctr" defTabSz="914400">
                <a:buNone/>
              </a:pPr>
              <a:endParaRPr lang="es-ES" sz="1800" kern="0" dirty="0"/>
            </a:p>
            <a:p>
              <a:pPr marL="457200" lvl="1" indent="0" algn="ctr" defTabSz="914400">
                <a:buNone/>
              </a:pPr>
              <a:endParaRPr lang="es-ES" sz="1800" kern="0" dirty="0"/>
            </a:p>
            <a:p>
              <a:pPr marL="457200" lvl="1" indent="0" algn="ctr" defTabSz="914400">
                <a:buNone/>
              </a:pPr>
              <a:r>
                <a:rPr lang="es-ES" sz="1800" i="1" kern="0" dirty="0"/>
                <a:t>    </a:t>
              </a:r>
              <a:r>
                <a:rPr lang="es-ES" sz="1800" i="1" kern="0" dirty="0" err="1"/>
                <a:t>Your</a:t>
              </a:r>
              <a:r>
                <a:rPr lang="es-ES" sz="1800" i="1" kern="0" dirty="0"/>
                <a:t> </a:t>
              </a:r>
              <a:r>
                <a:rPr lang="es-ES" sz="1800" i="1" kern="0" dirty="0" err="1"/>
                <a:t>lifetime</a:t>
              </a:r>
              <a:r>
                <a:rPr lang="es-ES" sz="1800" i="1" kern="0" dirty="0"/>
                <a:t> temporal </a:t>
              </a:r>
              <a:r>
                <a:rPr lang="es-ES" sz="1800" i="1" kern="0" dirty="0" err="1"/>
                <a:t>friend</a:t>
              </a:r>
              <a:endParaRPr lang="es-ES" sz="1800" i="1" kern="0" dirty="0"/>
            </a:p>
          </p:txBody>
        </p:sp>
        <p:pic>
          <p:nvPicPr>
            <p:cNvPr id="2050" name="Picture 2" descr="http://annotador.oeg-upm.net/img/a%C3%B1otador-banner-tecla-azul-notrans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8219" y="5600731"/>
              <a:ext cx="2540220" cy="55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Resultado de imagen de play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451" y="1127511"/>
            <a:ext cx="780132" cy="52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Resultado de imagen de cross red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516" y="1070217"/>
            <a:ext cx="976876" cy="63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44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Lodgment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819" y="585926"/>
            <a:ext cx="8836981" cy="5738675"/>
          </a:xfrm>
        </p:spPr>
        <p:txBody>
          <a:bodyPr/>
          <a:lstStyle/>
          <a:p>
            <a:r>
              <a:rPr lang="es-ES" b="1" dirty="0" err="1"/>
              <a:t>Recommendations</a:t>
            </a:r>
            <a:r>
              <a:rPr lang="es-ES" b="1" dirty="0"/>
              <a:t>:</a:t>
            </a:r>
          </a:p>
          <a:p>
            <a:endParaRPr lang="es-ES" sz="1000" b="1" dirty="0">
              <a:hlinkClick r:id="rId3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Ask </a:t>
            </a:r>
            <a:r>
              <a:rPr lang="es-ES" dirty="0" err="1"/>
              <a:t>your</a:t>
            </a:r>
            <a:r>
              <a:rPr lang="es-ES" dirty="0"/>
              <a:t> host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help</a:t>
            </a:r>
            <a:r>
              <a:rPr lang="es-ES" dirty="0"/>
              <a:t>:</a:t>
            </a:r>
          </a:p>
          <a:p>
            <a:pPr marL="1314450" lvl="2" indent="-457200">
              <a:buFont typeface="+mj-lt"/>
              <a:buAutoNum type="arabicPeriod"/>
            </a:pPr>
            <a:r>
              <a:rPr lang="es-ES" dirty="0" err="1"/>
              <a:t>University</a:t>
            </a:r>
            <a:r>
              <a:rPr lang="es-ES" dirty="0"/>
              <a:t> </a:t>
            </a:r>
            <a:r>
              <a:rPr lang="es-ES" dirty="0" err="1"/>
              <a:t>facilities</a:t>
            </a:r>
            <a:r>
              <a:rPr lang="es-ES" dirty="0"/>
              <a:t>.</a:t>
            </a:r>
          </a:p>
          <a:p>
            <a:pPr marL="1314450" lvl="2" indent="-457200">
              <a:buFont typeface="+mj-lt"/>
              <a:buAutoNum type="arabicPeriod"/>
            </a:pPr>
            <a:r>
              <a:rPr lang="es-ES" dirty="0" err="1"/>
              <a:t>University</a:t>
            </a:r>
            <a:r>
              <a:rPr lang="es-ES" dirty="0"/>
              <a:t> </a:t>
            </a:r>
            <a:r>
              <a:rPr lang="es-ES" dirty="0" err="1"/>
              <a:t>agreements</a:t>
            </a:r>
            <a:r>
              <a:rPr lang="es-ES" dirty="0"/>
              <a:t>.</a:t>
            </a:r>
          </a:p>
          <a:p>
            <a:pPr marL="1314450" lvl="2" indent="-457200">
              <a:buFont typeface="+mj-lt"/>
              <a:buAutoNum type="arabicPeriod"/>
            </a:pPr>
            <a:r>
              <a:rPr lang="es-ES" dirty="0" err="1"/>
              <a:t>Recommendations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areas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city</a:t>
            </a:r>
            <a:r>
              <a:rPr lang="es-ES" dirty="0"/>
              <a:t>/</a:t>
            </a:r>
            <a:r>
              <a:rPr lang="es-ES" dirty="0" err="1"/>
              <a:t>websites</a:t>
            </a:r>
            <a:r>
              <a:rPr lang="es-ES" dirty="0"/>
              <a:t>.</a:t>
            </a:r>
          </a:p>
          <a:p>
            <a:pPr marL="857250" lvl="2" indent="0">
              <a:buNone/>
            </a:pPr>
            <a:endParaRPr lang="es-ES" sz="500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Ask </a:t>
            </a:r>
            <a:r>
              <a:rPr lang="es-ES" dirty="0" err="1"/>
              <a:t>people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stays</a:t>
            </a:r>
            <a:r>
              <a:rPr lang="es-ES" dirty="0"/>
              <a:t> (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possible</a:t>
            </a:r>
            <a:r>
              <a:rPr lang="es-ES" dirty="0"/>
              <a:t>, </a:t>
            </a:r>
            <a:r>
              <a:rPr lang="es-ES" dirty="0" err="1"/>
              <a:t>there</a:t>
            </a:r>
            <a:r>
              <a:rPr lang="es-ES" dirty="0"/>
              <a:t>).</a:t>
            </a:r>
            <a:endParaRPr lang="es-ES" sz="900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forums</a:t>
            </a:r>
            <a:r>
              <a:rPr lang="es-E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s-ES" sz="900" dirty="0"/>
          </a:p>
          <a:p>
            <a:pPr marL="914400" lvl="1" indent="-457200">
              <a:buFont typeface="+mj-lt"/>
              <a:buAutoNum type="arabicPeriod"/>
            </a:pPr>
            <a:endParaRPr lang="es-ES" sz="900" dirty="0"/>
          </a:p>
          <a:p>
            <a:pPr marL="457200" lvl="1" indent="0">
              <a:buNone/>
            </a:pPr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advice</a:t>
            </a:r>
            <a:r>
              <a:rPr lang="es-ES" dirty="0"/>
              <a:t>:</a:t>
            </a:r>
          </a:p>
          <a:p>
            <a:pPr marL="1314450" lvl="2" indent="-457200">
              <a:buFont typeface="+mj-lt"/>
              <a:buAutoNum type="arabicPeriod"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host </a:t>
            </a:r>
            <a:r>
              <a:rPr lang="es-ES" dirty="0" err="1"/>
              <a:t>suggests</a:t>
            </a:r>
            <a:r>
              <a:rPr lang="es-ES" dirty="0"/>
              <a:t>.</a:t>
            </a:r>
          </a:p>
          <a:p>
            <a:pPr marL="1314450" lvl="2" indent="-457200">
              <a:buFont typeface="+mj-lt"/>
              <a:buAutoNum type="arabicPeriod"/>
            </a:pP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grant</a:t>
            </a:r>
            <a:r>
              <a:rPr lang="es-ES" dirty="0"/>
              <a:t> </a:t>
            </a:r>
            <a:r>
              <a:rPr lang="es-ES" dirty="0" err="1"/>
              <a:t>holders</a:t>
            </a:r>
            <a:r>
              <a:rPr lang="es-ES" dirty="0"/>
              <a:t> </a:t>
            </a:r>
            <a:r>
              <a:rPr lang="es-ES" dirty="0" err="1"/>
              <a:t>recommendations</a:t>
            </a:r>
            <a:r>
              <a:rPr lang="es-ES" dirty="0"/>
              <a:t>.</a:t>
            </a:r>
          </a:p>
          <a:p>
            <a:pPr marL="1314450" lvl="2" indent="-457200">
              <a:buFont typeface="+mj-lt"/>
              <a:buAutoNum type="arabicPeriod"/>
            </a:pPr>
            <a:r>
              <a:rPr lang="es-ES" dirty="0" err="1"/>
              <a:t>Residences</a:t>
            </a:r>
            <a:r>
              <a:rPr lang="es-ES" dirty="0"/>
              <a:t>.</a:t>
            </a:r>
          </a:p>
          <a:p>
            <a:pPr marL="1314450" lvl="2" indent="-457200">
              <a:buFont typeface="+mj-lt"/>
              <a:buAutoNum type="arabicPeriod"/>
            </a:pPr>
            <a:r>
              <a:rPr lang="es-ES" dirty="0" err="1"/>
              <a:t>AirBNB</a:t>
            </a:r>
            <a:r>
              <a:rPr lang="es-ES" dirty="0"/>
              <a:t>/</a:t>
            </a:r>
            <a:r>
              <a:rPr lang="es-ES" dirty="0" err="1"/>
              <a:t>others</a:t>
            </a:r>
            <a:r>
              <a:rPr lang="es-ES" dirty="0"/>
              <a:t>.</a:t>
            </a:r>
          </a:p>
          <a:p>
            <a:pPr marL="1314450" lvl="2" indent="-457200">
              <a:buFont typeface="+mj-lt"/>
              <a:buAutoNum type="arabicPeriod"/>
            </a:pPr>
            <a:endParaRPr lang="es-ES" sz="1800" dirty="0"/>
          </a:p>
          <a:p>
            <a:pPr marL="457200" lvl="1" indent="0">
              <a:buNone/>
            </a:pPr>
            <a:r>
              <a:rPr lang="es-ES" b="1" dirty="0"/>
              <a:t>AGAIN, </a:t>
            </a:r>
            <a:r>
              <a:rPr lang="es-ES" b="1" dirty="0" err="1"/>
              <a:t>check</a:t>
            </a:r>
            <a:r>
              <a:rPr lang="es-ES" b="1" dirty="0"/>
              <a:t> </a:t>
            </a:r>
            <a:r>
              <a:rPr lang="es-ES" b="1" dirty="0" err="1"/>
              <a:t>conditions</a:t>
            </a:r>
            <a:r>
              <a:rPr lang="es-ES" b="1" dirty="0"/>
              <a:t> of </a:t>
            </a:r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grant</a:t>
            </a:r>
            <a:r>
              <a:rPr lang="es-ES" b="1" dirty="0"/>
              <a:t> </a:t>
            </a:r>
            <a:r>
              <a:rPr lang="es-ES" dirty="0"/>
              <a:t>(</a:t>
            </a:r>
            <a:r>
              <a:rPr lang="es-ES" dirty="0" err="1"/>
              <a:t>sometimes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 </a:t>
            </a:r>
            <a:r>
              <a:rPr lang="es-ES" dirty="0" err="1"/>
              <a:t>invoices</a:t>
            </a:r>
            <a:r>
              <a:rPr lang="es-ES" dirty="0"/>
              <a:t>).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142307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Research itself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819" y="585926"/>
            <a:ext cx="8393135" cy="5738675"/>
          </a:xfrm>
        </p:spPr>
        <p:txBody>
          <a:bodyPr/>
          <a:lstStyle/>
          <a:p>
            <a:r>
              <a:rPr lang="es-ES" b="1" dirty="0" err="1"/>
              <a:t>Commonly</a:t>
            </a:r>
            <a:r>
              <a:rPr lang="es-ES" b="1" dirty="0"/>
              <a:t> </a:t>
            </a:r>
            <a:r>
              <a:rPr lang="es-ES" b="1" dirty="0" err="1"/>
              <a:t>recommended</a:t>
            </a:r>
            <a:r>
              <a:rPr lang="es-ES" b="1" dirty="0"/>
              <a:t>:</a:t>
            </a:r>
          </a:p>
          <a:p>
            <a:pPr marL="457200" lvl="1" indent="0">
              <a:buNone/>
            </a:pPr>
            <a:endParaRPr lang="es-ES" dirty="0"/>
          </a:p>
          <a:p>
            <a:pPr marL="857250" lvl="2" indent="0">
              <a:buNone/>
            </a:pPr>
            <a:r>
              <a:rPr lang="es-ES" dirty="0"/>
              <a:t>1st </a:t>
            </a:r>
            <a:r>
              <a:rPr lang="es-ES" dirty="0" err="1"/>
              <a:t>year</a:t>
            </a:r>
            <a:r>
              <a:rPr lang="es-ES" dirty="0"/>
              <a:t>:	Do </a:t>
            </a:r>
            <a:r>
              <a:rPr lang="es-ES" dirty="0" err="1"/>
              <a:t>whatever</a:t>
            </a:r>
            <a:r>
              <a:rPr lang="es-ES" dirty="0"/>
              <a:t>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in </a:t>
            </a:r>
            <a:r>
              <a:rPr lang="es-ES" dirty="0" err="1"/>
              <a:t>destiny</a:t>
            </a:r>
            <a:r>
              <a:rPr lang="es-ES" dirty="0"/>
              <a:t>.</a:t>
            </a:r>
          </a:p>
          <a:p>
            <a:pPr marL="857250" lvl="2" indent="0">
              <a:buNone/>
            </a:pPr>
            <a:r>
              <a:rPr lang="es-ES" dirty="0"/>
              <a:t>2nd/3rd </a:t>
            </a:r>
            <a:r>
              <a:rPr lang="es-ES" dirty="0" err="1"/>
              <a:t>year</a:t>
            </a:r>
            <a:r>
              <a:rPr lang="es-ES" dirty="0"/>
              <a:t>: 	Mutual </a:t>
            </a:r>
            <a:r>
              <a:rPr lang="es-ES" dirty="0" err="1"/>
              <a:t>collaboration</a:t>
            </a:r>
            <a:r>
              <a:rPr lang="es-ES" dirty="0"/>
              <a:t>,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topic</a:t>
            </a:r>
            <a:r>
              <a:rPr lang="es-ES" dirty="0"/>
              <a:t>.</a:t>
            </a:r>
          </a:p>
          <a:p>
            <a:pPr marL="857250" lvl="2" indent="0">
              <a:buNone/>
            </a:pPr>
            <a:r>
              <a:rPr lang="es-ES" dirty="0"/>
              <a:t>3rd/4th: 		</a:t>
            </a:r>
            <a:r>
              <a:rPr lang="es-ES" dirty="0" err="1"/>
              <a:t>Write</a:t>
            </a:r>
            <a:r>
              <a:rPr lang="es-ES" dirty="0"/>
              <a:t> </a:t>
            </a:r>
            <a:r>
              <a:rPr lang="es-ES" dirty="0" err="1"/>
              <a:t>thesis</a:t>
            </a:r>
            <a:r>
              <a:rPr lang="es-ES" dirty="0"/>
              <a:t>.</a:t>
            </a:r>
          </a:p>
          <a:p>
            <a:endParaRPr lang="es-ES" b="1" dirty="0"/>
          </a:p>
          <a:p>
            <a:pPr lvl="0"/>
            <a:r>
              <a:rPr lang="es-ES" b="1" dirty="0"/>
              <a:t>Non </a:t>
            </a:r>
            <a:r>
              <a:rPr lang="es-ES" b="1" dirty="0" err="1"/>
              <a:t>written</a:t>
            </a:r>
            <a:r>
              <a:rPr lang="es-ES" b="1" dirty="0"/>
              <a:t> rule: </a:t>
            </a:r>
            <a:r>
              <a:rPr lang="es-ES" dirty="0" err="1"/>
              <a:t>Who</a:t>
            </a:r>
            <a:r>
              <a:rPr lang="es-ES" dirty="0"/>
              <a:t> </a:t>
            </a:r>
            <a:r>
              <a:rPr lang="es-ES" dirty="0" err="1"/>
              <a:t>pays</a:t>
            </a:r>
            <a:r>
              <a:rPr lang="es-ES" dirty="0"/>
              <a:t>, rules:</a:t>
            </a:r>
          </a:p>
          <a:p>
            <a:pPr marL="914400" lvl="2" indent="0">
              <a:buNone/>
            </a:pPr>
            <a:r>
              <a:rPr lang="es-ES" dirty="0"/>
              <a:t>-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(UPM, </a:t>
            </a:r>
            <a:r>
              <a:rPr lang="es-ES" dirty="0" err="1"/>
              <a:t>you</a:t>
            </a:r>
            <a:r>
              <a:rPr lang="es-ES" dirty="0"/>
              <a:t>, home </a:t>
            </a:r>
            <a:r>
              <a:rPr lang="es-ES" dirty="0" err="1"/>
              <a:t>institution</a:t>
            </a:r>
            <a:r>
              <a:rPr lang="es-ES" dirty="0"/>
              <a:t>) </a:t>
            </a:r>
            <a:r>
              <a:rPr lang="es-ES" dirty="0" err="1"/>
              <a:t>funds</a:t>
            </a:r>
            <a:r>
              <a:rPr lang="es-ES" dirty="0"/>
              <a:t>,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choose</a:t>
            </a:r>
            <a:r>
              <a:rPr lang="es-ES" dirty="0"/>
              <a:t>.</a:t>
            </a:r>
          </a:p>
          <a:p>
            <a:pPr marL="914400" lvl="2" indent="0">
              <a:buNone/>
            </a:pPr>
            <a:r>
              <a:rPr lang="es-ES" dirty="0"/>
              <a:t>- </a:t>
            </a:r>
            <a:r>
              <a:rPr lang="es-ES" dirty="0" err="1"/>
              <a:t>If</a:t>
            </a:r>
            <a:r>
              <a:rPr lang="es-ES" dirty="0"/>
              <a:t> host </a:t>
            </a:r>
            <a:r>
              <a:rPr lang="es-ES" dirty="0" err="1"/>
              <a:t>institution</a:t>
            </a:r>
            <a:r>
              <a:rPr lang="es-ES" dirty="0"/>
              <a:t> </a:t>
            </a:r>
            <a:r>
              <a:rPr lang="es-ES" dirty="0" err="1"/>
              <a:t>pays</a:t>
            </a:r>
            <a:r>
              <a:rPr lang="es-ES" dirty="0"/>
              <a:t>, </a:t>
            </a:r>
            <a:r>
              <a:rPr lang="es-ES" dirty="0" err="1"/>
              <a:t>agreement</a:t>
            </a:r>
            <a:r>
              <a:rPr lang="es-ES" dirty="0"/>
              <a:t>.</a:t>
            </a:r>
          </a:p>
          <a:p>
            <a:pPr marL="514350" lvl="1" indent="0">
              <a:buNone/>
            </a:pPr>
            <a:r>
              <a:rPr lang="es-ES" dirty="0" err="1"/>
              <a:t>Obviously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to </a:t>
            </a:r>
            <a:r>
              <a:rPr lang="es-ES" dirty="0" err="1"/>
              <a:t>collaborate</a:t>
            </a:r>
            <a:r>
              <a:rPr lang="es-ES" dirty="0"/>
              <a:t> in </a:t>
            </a:r>
            <a:r>
              <a:rPr lang="es-ES" dirty="0" err="1"/>
              <a:t>something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are </a:t>
            </a:r>
            <a:r>
              <a:rPr lang="es-ES" dirty="0" err="1"/>
              <a:t>interested</a:t>
            </a:r>
            <a:r>
              <a:rPr lang="es-ES" dirty="0"/>
              <a:t> in.</a:t>
            </a:r>
          </a:p>
          <a:p>
            <a:pPr marL="914400" lvl="1" indent="-457200">
              <a:buFont typeface="+mj-lt"/>
              <a:buAutoNum type="arabicPeriod"/>
            </a:pPr>
            <a:endParaRPr lang="es-ES" sz="900" dirty="0"/>
          </a:p>
          <a:p>
            <a:pPr marL="914400" lvl="1" indent="-457200">
              <a:buFont typeface="+mj-lt"/>
              <a:buAutoNum type="arabicPeriod"/>
            </a:pPr>
            <a:endParaRPr lang="es-ES" sz="900" dirty="0"/>
          </a:p>
          <a:p>
            <a:pPr marL="400050"/>
            <a:r>
              <a:rPr lang="es-ES" b="1" dirty="0" err="1"/>
              <a:t>My</a:t>
            </a:r>
            <a:r>
              <a:rPr lang="es-ES" b="1" dirty="0"/>
              <a:t> </a:t>
            </a:r>
            <a:r>
              <a:rPr lang="es-ES" b="1" dirty="0" err="1"/>
              <a:t>advice</a:t>
            </a:r>
            <a:r>
              <a:rPr lang="es-ES" b="1" dirty="0"/>
              <a:t>:</a:t>
            </a:r>
          </a:p>
          <a:p>
            <a:pPr marL="457200" lvl="1" indent="0">
              <a:buNone/>
            </a:pPr>
            <a:r>
              <a:rPr lang="es-ES" dirty="0"/>
              <a:t>	</a:t>
            </a:r>
            <a:r>
              <a:rPr lang="es-ES" dirty="0" err="1"/>
              <a:t>Discuss</a:t>
            </a:r>
            <a:r>
              <a:rPr lang="es-ES" dirty="0"/>
              <a:t> in </a:t>
            </a:r>
            <a:r>
              <a:rPr lang="es-ES" dirty="0" err="1"/>
              <a:t>advance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to do (Skype,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collaboration</a:t>
            </a:r>
            <a:r>
              <a:rPr lang="es-ES" dirty="0"/>
              <a:t>…)</a:t>
            </a:r>
          </a:p>
          <a:p>
            <a:pPr marL="857250" lvl="2" indent="0">
              <a:buNone/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2996272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Bureaucracy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523780"/>
            <a:ext cx="4678532" cy="6020074"/>
          </a:xfrm>
        </p:spPr>
        <p:txBody>
          <a:bodyPr>
            <a:normAutofit/>
          </a:bodyPr>
          <a:lstStyle/>
          <a:p>
            <a:endParaRPr lang="es-ES" sz="1000" b="1" dirty="0">
              <a:hlinkClick r:id="rId3"/>
            </a:endParaRPr>
          </a:p>
          <a:p>
            <a:pPr marL="457200" lvl="1" indent="0">
              <a:buNone/>
            </a:pPr>
            <a:r>
              <a:rPr lang="es-ES" dirty="0"/>
              <a:t>Prepare in </a:t>
            </a:r>
            <a:r>
              <a:rPr lang="es-ES" dirty="0" err="1"/>
              <a:t>advance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:</a:t>
            </a:r>
          </a:p>
          <a:p>
            <a:pPr lvl="2"/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bills</a:t>
            </a:r>
            <a:r>
              <a:rPr lang="es-ES" dirty="0"/>
              <a:t>?</a:t>
            </a:r>
          </a:p>
          <a:p>
            <a:pPr lvl="2"/>
            <a:r>
              <a:rPr lang="es-ES" dirty="0"/>
              <a:t>Flight tickets?</a:t>
            </a:r>
          </a:p>
          <a:p>
            <a:pPr lvl="2"/>
            <a:r>
              <a:rPr lang="es-ES" dirty="0"/>
              <a:t>Local </a:t>
            </a:r>
            <a:r>
              <a:rPr lang="es-ES" dirty="0" err="1"/>
              <a:t>paperwork</a:t>
            </a:r>
            <a:r>
              <a:rPr lang="es-ES" dirty="0"/>
              <a:t> (</a:t>
            </a:r>
            <a:r>
              <a:rPr lang="es-ES" dirty="0" err="1"/>
              <a:t>eg</a:t>
            </a:r>
            <a:r>
              <a:rPr lang="es-ES" dirty="0"/>
              <a:t> </a:t>
            </a:r>
            <a:r>
              <a:rPr lang="es-ES" dirty="0" err="1"/>
              <a:t>Vienna</a:t>
            </a:r>
            <a:r>
              <a:rPr lang="es-ES" dirty="0"/>
              <a:t>).</a:t>
            </a:r>
          </a:p>
          <a:p>
            <a:pPr lvl="2"/>
            <a:r>
              <a:rPr lang="es-ES" dirty="0" err="1"/>
              <a:t>Certificate</a:t>
            </a:r>
            <a:r>
              <a:rPr lang="es-ES" dirty="0"/>
              <a:t> </a:t>
            </a:r>
            <a:r>
              <a:rPr lang="es-ES" dirty="0" err="1"/>
              <a:t>signed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host   (IN BLUE).</a:t>
            </a:r>
          </a:p>
          <a:p>
            <a:pPr lvl="2"/>
            <a:r>
              <a:rPr lang="es-ES" dirty="0" err="1"/>
              <a:t>Report</a:t>
            </a:r>
            <a:r>
              <a:rPr lang="es-ES" dirty="0"/>
              <a:t> </a:t>
            </a:r>
            <a:r>
              <a:rPr lang="es-ES" b="1" dirty="0" err="1"/>
              <a:t>with</a:t>
            </a:r>
            <a:r>
              <a:rPr lang="es-ES" b="1" dirty="0"/>
              <a:t> </a:t>
            </a:r>
            <a:r>
              <a:rPr lang="es-ES" b="1" dirty="0" err="1"/>
              <a:t>stamp</a:t>
            </a:r>
            <a:r>
              <a:rPr lang="es-ES" dirty="0"/>
              <a:t>? (</a:t>
            </a:r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original!)</a:t>
            </a:r>
          </a:p>
          <a:p>
            <a:pPr lvl="2"/>
            <a:r>
              <a:rPr lang="es-ES" dirty="0" err="1"/>
              <a:t>Conditions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 </a:t>
            </a:r>
            <a:r>
              <a:rPr lang="es-ES" dirty="0" err="1"/>
              <a:t>signature</a:t>
            </a:r>
            <a:r>
              <a:rPr lang="es-ES" dirty="0"/>
              <a:t> / </a:t>
            </a:r>
            <a:r>
              <a:rPr lang="es-ES" dirty="0" err="1"/>
              <a:t>aknowledgments</a:t>
            </a:r>
            <a:r>
              <a:rPr lang="es-ES" dirty="0"/>
              <a:t>.</a:t>
            </a:r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marL="914400" lvl="1" indent="-457200">
              <a:buFont typeface="+mj-lt"/>
              <a:buAutoNum type="arabicPeriod"/>
            </a:pPr>
            <a:endParaRPr lang="es-ES" sz="9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4471554"/>
            <a:ext cx="8373393" cy="6020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 defTabSz="914400">
              <a:buFont typeface="Courier New" charset="0"/>
              <a:buNone/>
            </a:pPr>
            <a:r>
              <a:rPr lang="es-ES" kern="0" dirty="0" err="1"/>
              <a:t>Check</a:t>
            </a:r>
            <a:r>
              <a:rPr lang="es-ES" kern="0" dirty="0"/>
              <a:t> </a:t>
            </a:r>
            <a:r>
              <a:rPr lang="es-ES" kern="0" dirty="0" err="1"/>
              <a:t>the</a:t>
            </a:r>
            <a:r>
              <a:rPr lang="es-ES" kern="0" dirty="0"/>
              <a:t> </a:t>
            </a:r>
            <a:r>
              <a:rPr lang="es-ES" kern="0" dirty="0" err="1"/>
              <a:t>deadlines</a:t>
            </a:r>
            <a:r>
              <a:rPr lang="es-ES" kern="0" dirty="0"/>
              <a:t>:</a:t>
            </a:r>
          </a:p>
          <a:p>
            <a:pPr lvl="2" defTabSz="914400"/>
            <a:r>
              <a:rPr lang="es-ES" kern="0" dirty="0" err="1"/>
              <a:t>Usually</a:t>
            </a:r>
            <a:r>
              <a:rPr lang="es-ES" kern="0" dirty="0"/>
              <a:t> X </a:t>
            </a:r>
            <a:r>
              <a:rPr lang="es-ES" kern="0" dirty="0" err="1"/>
              <a:t>days</a:t>
            </a:r>
            <a:r>
              <a:rPr lang="es-ES" kern="0" dirty="0"/>
              <a:t> </a:t>
            </a:r>
            <a:r>
              <a:rPr lang="es-ES" kern="0" dirty="0" err="1"/>
              <a:t>after</a:t>
            </a:r>
            <a:r>
              <a:rPr lang="es-ES" kern="0" dirty="0"/>
              <a:t> </a:t>
            </a:r>
            <a:r>
              <a:rPr lang="es-ES" kern="0" dirty="0" err="1"/>
              <a:t>the</a:t>
            </a:r>
            <a:r>
              <a:rPr lang="es-ES" kern="0" dirty="0"/>
              <a:t> </a:t>
            </a:r>
            <a:r>
              <a:rPr lang="es-ES" kern="0" dirty="0" err="1"/>
              <a:t>return</a:t>
            </a:r>
            <a:r>
              <a:rPr lang="es-ES" kern="0" dirty="0"/>
              <a:t>.</a:t>
            </a:r>
          </a:p>
          <a:p>
            <a:pPr lvl="2" defTabSz="914400"/>
            <a:r>
              <a:rPr lang="es-ES" kern="0" dirty="0" err="1"/>
              <a:t>But</a:t>
            </a:r>
            <a:r>
              <a:rPr lang="es-ES" kern="0" dirty="0"/>
              <a:t> </a:t>
            </a:r>
            <a:r>
              <a:rPr lang="es-ES" kern="0" dirty="0" err="1"/>
              <a:t>sometimes</a:t>
            </a:r>
            <a:r>
              <a:rPr lang="es-ES" kern="0" dirty="0"/>
              <a:t> </a:t>
            </a:r>
            <a:r>
              <a:rPr lang="es-ES" kern="0" dirty="0" err="1"/>
              <a:t>also</a:t>
            </a:r>
            <a:r>
              <a:rPr lang="es-ES" kern="0" dirty="0"/>
              <a:t> THERE                                       (Erasmus).</a:t>
            </a:r>
          </a:p>
          <a:p>
            <a:pPr lvl="2" defTabSz="914400"/>
            <a:endParaRPr lang="es-ES" sz="1100" kern="0" dirty="0"/>
          </a:p>
          <a:p>
            <a:pPr marL="457200" lvl="1" indent="0" defTabSz="914400">
              <a:buNone/>
            </a:pPr>
            <a:r>
              <a:rPr lang="es-ES" b="1" kern="0" dirty="0"/>
              <a:t>ALSO, KEEP ALWAYS THE ORIGINAL REPORTS/CERTIFICATE.</a:t>
            </a:r>
          </a:p>
          <a:p>
            <a:pPr lvl="2" defTabSz="914400"/>
            <a:endParaRPr lang="es-ES" kern="0" dirty="0"/>
          </a:p>
          <a:p>
            <a:pPr lvl="2" defTabSz="914400"/>
            <a:endParaRPr lang="es-ES" kern="0" dirty="0"/>
          </a:p>
          <a:p>
            <a:pPr marL="914400" lvl="1" indent="-457200" defTabSz="914400">
              <a:buFont typeface="+mj-lt"/>
              <a:buAutoNum type="arabicPeriod"/>
            </a:pPr>
            <a:endParaRPr lang="es-ES" sz="900" kern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9766" y="823302"/>
            <a:ext cx="3274188" cy="23518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766" y="3512552"/>
            <a:ext cx="3274188" cy="223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0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Context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05675"/>
            <a:ext cx="4372303" cy="6020074"/>
          </a:xfrm>
        </p:spPr>
        <p:txBody>
          <a:bodyPr>
            <a:normAutofit/>
          </a:bodyPr>
          <a:lstStyle/>
          <a:p>
            <a:endParaRPr lang="es-ES" sz="1000" b="1" dirty="0">
              <a:hlinkClick r:id="rId4"/>
            </a:endParaRPr>
          </a:p>
          <a:p>
            <a:pPr marL="457200" lvl="1" indent="0">
              <a:buNone/>
            </a:pPr>
            <a:r>
              <a:rPr lang="es-ES" dirty="0"/>
              <a:t>Cultural shocks:</a:t>
            </a:r>
          </a:p>
          <a:p>
            <a:pPr lvl="2"/>
            <a:r>
              <a:rPr lang="es-ES" dirty="0" err="1"/>
              <a:t>Inform</a:t>
            </a:r>
            <a:r>
              <a:rPr lang="es-ES" dirty="0"/>
              <a:t> </a:t>
            </a:r>
            <a:r>
              <a:rPr lang="es-ES" dirty="0" err="1"/>
              <a:t>yourself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cultural </a:t>
            </a:r>
            <a:r>
              <a:rPr lang="es-ES" dirty="0" err="1"/>
              <a:t>differences</a:t>
            </a:r>
            <a:r>
              <a:rPr lang="es-ES" dirty="0"/>
              <a:t> (</a:t>
            </a:r>
            <a:r>
              <a:rPr lang="es-ES" dirty="0" err="1"/>
              <a:t>eg</a:t>
            </a:r>
            <a:r>
              <a:rPr lang="es-ES" dirty="0"/>
              <a:t>,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kisses</a:t>
            </a:r>
            <a:r>
              <a:rPr lang="es-ES" dirty="0"/>
              <a:t>).</a:t>
            </a:r>
          </a:p>
          <a:p>
            <a:pPr lvl="2"/>
            <a:r>
              <a:rPr lang="es-ES" dirty="0"/>
              <a:t>Try to </a:t>
            </a:r>
            <a:r>
              <a:rPr lang="es-ES" dirty="0" err="1"/>
              <a:t>survive</a:t>
            </a:r>
            <a:r>
              <a:rPr lang="es-ES" dirty="0"/>
              <a:t>.</a:t>
            </a:r>
          </a:p>
          <a:p>
            <a:pPr lvl="2"/>
            <a:r>
              <a:rPr lang="es-ES" dirty="0" err="1"/>
              <a:t>Anyway</a:t>
            </a:r>
            <a:r>
              <a:rPr lang="es-ES" dirty="0"/>
              <a:t>, </a:t>
            </a:r>
            <a:r>
              <a:rPr lang="es-ES" dirty="0" err="1"/>
              <a:t>there</a:t>
            </a:r>
            <a:r>
              <a:rPr lang="es-ES" dirty="0"/>
              <a:t> are </a:t>
            </a:r>
            <a:r>
              <a:rPr lang="es-ES" dirty="0" err="1"/>
              <a:t>Spaniards</a:t>
            </a:r>
            <a:r>
              <a:rPr lang="es-ES" dirty="0"/>
              <a:t>/</a:t>
            </a:r>
            <a:r>
              <a:rPr lang="es-ES" dirty="0" err="1"/>
              <a:t>Hispanic-ishs</a:t>
            </a:r>
            <a:r>
              <a:rPr lang="es-ES" dirty="0"/>
              <a:t> </a:t>
            </a:r>
            <a:r>
              <a:rPr lang="es-ES" dirty="0" err="1"/>
              <a:t>almost</a:t>
            </a:r>
            <a:r>
              <a:rPr lang="es-ES" dirty="0"/>
              <a:t> </a:t>
            </a:r>
            <a:r>
              <a:rPr lang="es-ES" dirty="0" err="1"/>
              <a:t>everywhere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.</a:t>
            </a:r>
            <a:endParaRPr lang="es-ES" dirty="0"/>
          </a:p>
          <a:p>
            <a:pPr marL="914400" lvl="2" indent="0">
              <a:buNone/>
            </a:pPr>
            <a:endParaRPr lang="es-ES" dirty="0"/>
          </a:p>
          <a:p>
            <a:pPr marL="457200" lvl="1" indent="0">
              <a:buNone/>
            </a:pPr>
            <a:r>
              <a:rPr lang="es-ES" dirty="0" err="1"/>
              <a:t>Language</a:t>
            </a:r>
            <a:r>
              <a:rPr lang="es-ES" dirty="0"/>
              <a:t>:</a:t>
            </a:r>
          </a:p>
          <a:p>
            <a:pPr marL="457200" lvl="1" indent="0">
              <a:buNone/>
            </a:pPr>
            <a:endParaRPr lang="es-ES" sz="800" dirty="0"/>
          </a:p>
          <a:p>
            <a:pPr lvl="2"/>
            <a:r>
              <a:rPr lang="es-ES" dirty="0"/>
              <a:t>ALWAYS TRY TO LEARN IN ADVANCE.</a:t>
            </a:r>
          </a:p>
          <a:p>
            <a:pPr lvl="2"/>
            <a:r>
              <a:rPr lang="es-ES" dirty="0" err="1"/>
              <a:t>Even</a:t>
            </a:r>
            <a:r>
              <a:rPr lang="es-ES" dirty="0"/>
              <a:t>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basics</a:t>
            </a:r>
            <a:r>
              <a:rPr lang="es-ES" dirty="0"/>
              <a:t> (</a:t>
            </a:r>
            <a:r>
              <a:rPr lang="es-ES" dirty="0" err="1"/>
              <a:t>eg</a:t>
            </a:r>
            <a:r>
              <a:rPr lang="es-ES" dirty="0"/>
              <a:t>, </a:t>
            </a:r>
            <a:r>
              <a:rPr lang="es-ES" dirty="0" err="1"/>
              <a:t>Japanse</a:t>
            </a:r>
            <a:r>
              <a:rPr lang="es-ES" dirty="0"/>
              <a:t> </a:t>
            </a:r>
            <a:r>
              <a:rPr lang="es-ES" dirty="0" err="1"/>
              <a:t>syllabaries</a:t>
            </a:r>
            <a:r>
              <a:rPr lang="es-ES" dirty="0"/>
              <a:t>, </a:t>
            </a:r>
            <a:r>
              <a:rPr lang="es-ES" dirty="0" err="1"/>
              <a:t>basic</a:t>
            </a:r>
            <a:r>
              <a:rPr lang="es-ES" dirty="0"/>
              <a:t> </a:t>
            </a:r>
            <a:r>
              <a:rPr lang="es-ES" dirty="0" err="1"/>
              <a:t>expressions</a:t>
            </a:r>
            <a:r>
              <a:rPr lang="es-ES" dirty="0"/>
              <a:t>).</a:t>
            </a:r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lvl="2"/>
            <a:endParaRPr lang="es-ES" dirty="0"/>
          </a:p>
          <a:p>
            <a:pPr marL="914400" lvl="1" indent="-457200">
              <a:buFont typeface="+mj-lt"/>
              <a:buAutoNum type="arabicPeriod"/>
            </a:pPr>
            <a:endParaRPr lang="es-ES" sz="900" dirty="0"/>
          </a:p>
        </p:txBody>
      </p:sp>
      <p:pic>
        <p:nvPicPr>
          <p:cNvPr id="6146" name="Picture 2" descr="https://assets.rebelmouse.io/eyJhbGciOiJIUzI1NiIsInR5cCI6IkpXVCJ9.eyJpbWFnZSI6Imh0dHBzOi8vYXNzZXRzLnJibC5tcy8xMDQ0Mzg2Mi9vcmlnaW4uanBnIiwiZXhwaXJlc19hdCI6MTU4NDk3NjQ1OX0.w_fKOjhpYWy0jY12KCVImDH84x5vGKmlX3KTAMQ_8Yw/img.jpg?width=980&amp;height=115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054" y="745740"/>
            <a:ext cx="2327368" cy="275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WckCw_-7e3M"/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667712" y="3855906"/>
            <a:ext cx="3956242" cy="22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4382977" y="945932"/>
            <a:ext cx="4237057" cy="3646278"/>
            <a:chOff x="4433511" y="1018237"/>
            <a:chExt cx="3959519" cy="3384636"/>
          </a:xfrm>
        </p:grpSpPr>
        <p:pic>
          <p:nvPicPr>
            <p:cNvPr id="1032" name="Picture 8" descr="Resultado de imagen de loborda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4030" y="1788525"/>
              <a:ext cx="3692582" cy="2614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uadroTexto 6"/>
            <p:cNvSpPr txBox="1"/>
            <p:nvPr/>
          </p:nvSpPr>
          <p:spPr>
            <a:xfrm>
              <a:off x="4433511" y="1018237"/>
              <a:ext cx="3959519" cy="657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/>
                <a:t>+ Señor Lobo, ¿qué tal la estancia?</a:t>
              </a:r>
            </a:p>
            <a:p>
              <a:r>
                <a:rPr lang="es-ES" sz="2000" dirty="0"/>
                <a:t>- </a:t>
              </a:r>
              <a:r>
                <a:rPr lang="es-ES" sz="2000" dirty="0" err="1"/>
                <a:t>Lobordao</a:t>
              </a:r>
              <a:endParaRPr lang="es-E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698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/>
              <a:t>Research what?</a:t>
            </a:r>
          </a:p>
        </p:txBody>
      </p:sp>
      <p:pic>
        <p:nvPicPr>
          <p:cNvPr id="1026" name="Picture 2" descr="Resultado de imagen de woody allen todo lo que siempre quiso sa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384" y="1003118"/>
            <a:ext cx="4232329" cy="317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sultado de imagen de play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169" y="4024650"/>
            <a:ext cx="780132" cy="52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cross red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34" y="3967356"/>
            <a:ext cx="976876" cy="63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44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Summary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819" y="514902"/>
            <a:ext cx="4714043" cy="5738675"/>
          </a:xfrm>
        </p:spPr>
        <p:txBody>
          <a:bodyPr/>
          <a:lstStyle/>
          <a:p>
            <a:r>
              <a:rPr lang="es-ES" b="1" dirty="0" err="1"/>
              <a:t>Summary</a:t>
            </a:r>
            <a:r>
              <a:rPr lang="es-ES" b="1" dirty="0"/>
              <a:t>:</a:t>
            </a:r>
          </a:p>
          <a:p>
            <a:endParaRPr lang="es-ES" sz="600" b="1" dirty="0">
              <a:hlinkClick r:id="rId3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Be </a:t>
            </a:r>
            <a:r>
              <a:rPr lang="es-ES" dirty="0" err="1"/>
              <a:t>prepared</a:t>
            </a:r>
            <a:r>
              <a:rPr lang="es-ES" dirty="0"/>
              <a:t> in </a:t>
            </a:r>
            <a:r>
              <a:rPr lang="es-ES" dirty="0" err="1"/>
              <a:t>advance</a:t>
            </a:r>
            <a:r>
              <a:rPr lang="es-ES" dirty="0"/>
              <a:t>! (and </a:t>
            </a:r>
            <a:r>
              <a:rPr lang="es-ES" dirty="0" err="1"/>
              <a:t>patient</a:t>
            </a:r>
            <a:r>
              <a:rPr lang="es-ES" dirty="0"/>
              <a:t>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everything</a:t>
            </a:r>
            <a:r>
              <a:rPr lang="es-ES" dirty="0"/>
              <a:t> </a:t>
            </a:r>
            <a:r>
              <a:rPr lang="es-ES" dirty="0" err="1"/>
              <a:t>carefully</a:t>
            </a:r>
            <a:r>
              <a:rPr lang="es-E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Don’t</a:t>
            </a:r>
            <a:r>
              <a:rPr lang="es-ES" dirty="0"/>
              <a:t> be </a:t>
            </a:r>
            <a:r>
              <a:rPr lang="es-ES" dirty="0" err="1"/>
              <a:t>afraid</a:t>
            </a:r>
            <a:r>
              <a:rPr lang="es-ES" dirty="0"/>
              <a:t>, ASK (</a:t>
            </a:r>
            <a:r>
              <a:rPr lang="es-ES" dirty="0" err="1"/>
              <a:t>or</a:t>
            </a:r>
            <a:r>
              <a:rPr lang="es-ES" dirty="0"/>
              <a:t> SPAM).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/>
              <a:t>Do </a:t>
            </a:r>
            <a:r>
              <a:rPr lang="es-ES" dirty="0" err="1"/>
              <a:t>preparations</a:t>
            </a:r>
            <a:r>
              <a:rPr lang="es-ES" dirty="0"/>
              <a:t> ASAP.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Profit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stay</a:t>
            </a:r>
            <a:r>
              <a:rPr lang="es-ES" dirty="0"/>
              <a:t> (do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bring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home).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Travel</a:t>
            </a:r>
            <a:r>
              <a:rPr lang="es-ES" dirty="0"/>
              <a:t> </a:t>
            </a:r>
            <a:r>
              <a:rPr lang="es-ES" dirty="0" err="1"/>
              <a:t>while</a:t>
            </a:r>
            <a:r>
              <a:rPr lang="es-ES" dirty="0"/>
              <a:t> </a:t>
            </a:r>
            <a:r>
              <a:rPr lang="es-ES" dirty="0" err="1"/>
              <a:t>there</a:t>
            </a:r>
            <a:r>
              <a:rPr lang="es-E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Learn</a:t>
            </a:r>
            <a:r>
              <a:rPr lang="es-ES" dirty="0"/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352" y="966952"/>
            <a:ext cx="4531647" cy="333177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30819" y="4085944"/>
            <a:ext cx="6844684" cy="57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endParaRPr lang="es-ES" kern="0" dirty="0"/>
          </a:p>
          <a:p>
            <a:pPr marL="914400" lvl="1" indent="-457200" defTabSz="914400">
              <a:buFont typeface="+mj-lt"/>
              <a:buAutoNum type="arabicPeriod" startAt="8"/>
            </a:pPr>
            <a:r>
              <a:rPr lang="es-ES" kern="0" dirty="0" err="1"/>
              <a:t>Bring</a:t>
            </a:r>
            <a:r>
              <a:rPr lang="es-ES" kern="0" dirty="0"/>
              <a:t> </a:t>
            </a:r>
            <a:r>
              <a:rPr lang="es-ES" kern="0" dirty="0" err="1"/>
              <a:t>all</a:t>
            </a:r>
            <a:r>
              <a:rPr lang="es-ES" kern="0" dirty="0"/>
              <a:t> </a:t>
            </a:r>
            <a:r>
              <a:rPr lang="es-ES" kern="0" dirty="0" err="1"/>
              <a:t>the</a:t>
            </a:r>
            <a:r>
              <a:rPr lang="es-ES" kern="0" dirty="0"/>
              <a:t> </a:t>
            </a:r>
            <a:r>
              <a:rPr lang="es-ES" kern="0" dirty="0" err="1"/>
              <a:t>paperwork</a:t>
            </a:r>
            <a:r>
              <a:rPr lang="es-ES" kern="0" dirty="0"/>
              <a:t> </a:t>
            </a:r>
            <a:r>
              <a:rPr lang="es-ES" kern="0" dirty="0" err="1"/>
              <a:t>you</a:t>
            </a:r>
            <a:r>
              <a:rPr lang="es-ES" kern="0" dirty="0"/>
              <a:t> </a:t>
            </a:r>
            <a:r>
              <a:rPr lang="es-ES" kern="0" dirty="0" err="1"/>
              <a:t>need</a:t>
            </a:r>
            <a:r>
              <a:rPr lang="es-ES" kern="0" dirty="0"/>
              <a:t>.</a:t>
            </a:r>
          </a:p>
          <a:p>
            <a:pPr marL="914400" lvl="1" indent="-457200" defTabSz="914400">
              <a:buFont typeface="+mj-lt"/>
              <a:buAutoNum type="arabicPeriod" startAt="8"/>
            </a:pPr>
            <a:r>
              <a:rPr lang="es-ES" kern="0" dirty="0" err="1"/>
              <a:t>Bring</a:t>
            </a:r>
            <a:r>
              <a:rPr lang="es-ES" kern="0" dirty="0"/>
              <a:t> </a:t>
            </a:r>
            <a:r>
              <a:rPr lang="es-ES" kern="0" dirty="0" err="1"/>
              <a:t>junk</a:t>
            </a:r>
            <a:r>
              <a:rPr lang="es-ES" kern="0" dirty="0"/>
              <a:t> </a:t>
            </a:r>
            <a:r>
              <a:rPr lang="es-ES" kern="0" dirty="0" err="1"/>
              <a:t>food</a:t>
            </a:r>
            <a:r>
              <a:rPr lang="es-ES" kern="0" dirty="0"/>
              <a:t> </a:t>
            </a:r>
            <a:r>
              <a:rPr lang="es-ES" kern="0" dirty="0" err="1"/>
              <a:t>for</a:t>
            </a:r>
            <a:r>
              <a:rPr lang="es-ES" kern="0" dirty="0"/>
              <a:t> JARG.</a:t>
            </a:r>
          </a:p>
          <a:p>
            <a:pPr marL="914400" lvl="1" indent="-457200" defTabSz="914400">
              <a:buFont typeface="+mj-lt"/>
              <a:buAutoNum type="arabicPeriod" startAt="8"/>
            </a:pPr>
            <a:r>
              <a:rPr lang="es-ES" kern="0" dirty="0" err="1"/>
              <a:t>Don’t</a:t>
            </a:r>
            <a:r>
              <a:rPr lang="es-ES" kern="0" dirty="0"/>
              <a:t> </a:t>
            </a:r>
            <a:r>
              <a:rPr lang="es-ES" kern="0" dirty="0" err="1"/>
              <a:t>let</a:t>
            </a:r>
            <a:r>
              <a:rPr lang="es-ES" kern="0" dirty="0"/>
              <a:t> </a:t>
            </a:r>
            <a:r>
              <a:rPr lang="es-ES" kern="0" dirty="0" err="1"/>
              <a:t>the</a:t>
            </a:r>
            <a:r>
              <a:rPr lang="es-ES" kern="0" dirty="0"/>
              <a:t> </a:t>
            </a:r>
            <a:r>
              <a:rPr lang="es-ES" kern="0" dirty="0" err="1"/>
              <a:t>collaboration</a:t>
            </a:r>
            <a:r>
              <a:rPr lang="es-ES" kern="0" dirty="0"/>
              <a:t> die </a:t>
            </a:r>
            <a:r>
              <a:rPr lang="es-ES" kern="0" dirty="0" err="1"/>
              <a:t>after</a:t>
            </a:r>
            <a:r>
              <a:rPr lang="es-ES" kern="0" dirty="0"/>
              <a:t> </a:t>
            </a:r>
            <a:r>
              <a:rPr lang="es-ES" kern="0" dirty="0" err="1"/>
              <a:t>the</a:t>
            </a:r>
            <a:r>
              <a:rPr lang="es-ES" kern="0" dirty="0"/>
              <a:t> </a:t>
            </a:r>
            <a:r>
              <a:rPr lang="es-ES" kern="0" dirty="0" err="1"/>
              <a:t>stay</a:t>
            </a:r>
            <a:r>
              <a:rPr lang="es-ES" kern="0" dirty="0"/>
              <a:t>.</a:t>
            </a:r>
          </a:p>
          <a:p>
            <a:pPr marL="914400" lvl="1" indent="-457200" defTabSz="914400">
              <a:buFont typeface="+mj-lt"/>
              <a:buAutoNum type="arabicPeriod" startAt="8"/>
            </a:pPr>
            <a:r>
              <a:rPr lang="es-ES" kern="0" dirty="0" err="1"/>
              <a:t>Sign</a:t>
            </a:r>
            <a:r>
              <a:rPr lang="es-ES" kern="0" dirty="0"/>
              <a:t> </a:t>
            </a:r>
            <a:r>
              <a:rPr lang="es-ES" kern="0" dirty="0" err="1"/>
              <a:t>your</a:t>
            </a:r>
            <a:r>
              <a:rPr lang="es-ES" kern="0" dirty="0"/>
              <a:t> </a:t>
            </a:r>
            <a:r>
              <a:rPr lang="es-ES" kern="0" dirty="0" err="1"/>
              <a:t>papers</a:t>
            </a:r>
            <a:r>
              <a:rPr lang="es-ES" kern="0" dirty="0"/>
              <a:t> </a:t>
            </a:r>
            <a:r>
              <a:rPr lang="es-ES" kern="0" dirty="0" err="1"/>
              <a:t>correctly</a:t>
            </a:r>
            <a:r>
              <a:rPr lang="es-ES" kern="0" dirty="0"/>
              <a:t>.</a:t>
            </a:r>
          </a:p>
          <a:p>
            <a:pPr marL="914400" lvl="1" indent="-457200" defTabSz="914400">
              <a:buFont typeface="+mj-lt"/>
              <a:buAutoNum type="arabicPeriod" startAt="8"/>
            </a:pPr>
            <a:r>
              <a:rPr lang="es-ES" kern="0" dirty="0" err="1"/>
              <a:t>Give</a:t>
            </a:r>
            <a:r>
              <a:rPr lang="es-ES" kern="0" dirty="0"/>
              <a:t> a </a:t>
            </a:r>
            <a:r>
              <a:rPr lang="es-ES" kern="0" dirty="0" err="1"/>
              <a:t>presentation</a:t>
            </a:r>
            <a:r>
              <a:rPr lang="es-ES" kern="0" dirty="0"/>
              <a:t> </a:t>
            </a:r>
            <a:r>
              <a:rPr lang="es-ES" kern="0" dirty="0" err="1"/>
              <a:t>about</a:t>
            </a:r>
            <a:r>
              <a:rPr lang="es-ES" kern="0" dirty="0"/>
              <a:t> </a:t>
            </a:r>
            <a:r>
              <a:rPr lang="es-ES" kern="0" dirty="0" err="1"/>
              <a:t>what</a:t>
            </a:r>
            <a:r>
              <a:rPr lang="es-ES" kern="0" dirty="0"/>
              <a:t> </a:t>
            </a:r>
            <a:r>
              <a:rPr lang="es-ES" kern="0" dirty="0" err="1"/>
              <a:t>you</a:t>
            </a:r>
            <a:r>
              <a:rPr lang="es-ES" kern="0" dirty="0"/>
              <a:t> </a:t>
            </a:r>
            <a:r>
              <a:rPr lang="es-ES" kern="0" dirty="0" err="1"/>
              <a:t>did</a:t>
            </a:r>
            <a:r>
              <a:rPr lang="es-ES" kern="0" dirty="0"/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3428472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5800" y="1002369"/>
            <a:ext cx="7772400" cy="5603631"/>
          </a:xfrm>
        </p:spPr>
        <p:txBody>
          <a:bodyPr/>
          <a:lstStyle/>
          <a:p>
            <a:pPr marL="0" indent="0" algn="ctr">
              <a:buNone/>
            </a:pPr>
            <a:r>
              <a:rPr lang="es-ES" sz="3600" dirty="0" err="1"/>
              <a:t>Thank</a:t>
            </a:r>
            <a:r>
              <a:rPr lang="es-ES" sz="3600" dirty="0"/>
              <a:t> </a:t>
            </a:r>
            <a:r>
              <a:rPr lang="es-ES" sz="3600" dirty="0" err="1"/>
              <a:t>you</a:t>
            </a:r>
            <a:r>
              <a:rPr lang="es-ES" sz="3600" dirty="0"/>
              <a:t> </a:t>
            </a:r>
            <a:r>
              <a:rPr lang="es-ES" sz="3600" dirty="0" err="1"/>
              <a:t>for</a:t>
            </a:r>
            <a:r>
              <a:rPr lang="es-ES" sz="3600" dirty="0"/>
              <a:t> </a:t>
            </a:r>
            <a:r>
              <a:rPr lang="es-ES" sz="3600" dirty="0" err="1"/>
              <a:t>your</a:t>
            </a:r>
            <a:r>
              <a:rPr lang="es-ES" sz="3600" dirty="0"/>
              <a:t> </a:t>
            </a:r>
            <a:r>
              <a:rPr lang="es-ES" sz="3600" dirty="0" err="1"/>
              <a:t>attention</a:t>
            </a:r>
            <a:endParaRPr lang="es-ES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C21DF7-DDCE-4507-AA6C-DD3DE7251441}" type="slidenum">
              <a:rPr lang="es-ES" smtClean="0"/>
              <a:pPr>
                <a:defRPr/>
              </a:pPr>
              <a:t>31</a:t>
            </a:fld>
            <a:endParaRPr lang="es-ES"/>
          </a:p>
        </p:txBody>
      </p:sp>
      <p:grpSp>
        <p:nvGrpSpPr>
          <p:cNvPr id="8" name="Grupo 7"/>
          <p:cNvGrpSpPr/>
          <p:nvPr/>
        </p:nvGrpSpPr>
        <p:grpSpPr>
          <a:xfrm>
            <a:off x="1705493" y="2081047"/>
            <a:ext cx="5809404" cy="3258207"/>
            <a:chOff x="891012" y="1902372"/>
            <a:chExt cx="7361977" cy="4114658"/>
          </a:xfrm>
        </p:grpSpPr>
        <p:pic>
          <p:nvPicPr>
            <p:cNvPr id="7" name="Picture 4" descr="Resultado de imagen de upm logo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98505" y="1902372"/>
              <a:ext cx="4166015" cy="38596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n de may the odds mockingjay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9C7941"/>
                </a:clrFrom>
                <a:clrTo>
                  <a:srgbClr val="9C7941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1587" b="78254" l="0" r="100000">
                          <a14:foregroundMark x1="18889" y1="35397" x2="18889" y2="35397"/>
                          <a14:foregroundMark x1="22222" y1="34286" x2="22222" y2="34286"/>
                          <a14:foregroundMark x1="13651" y1="31587" x2="25556" y2="31905"/>
                          <a14:foregroundMark x1="33492" y1="28571" x2="8413" y2="69206"/>
                          <a14:foregroundMark x1="10159" y1="33016" x2="25556" y2="70159"/>
                          <a14:foregroundMark x1="63492" y1="71746" x2="89524" y2="39365"/>
                          <a14:foregroundMark x1="76349" y1="30159" x2="86190" y2="66984"/>
                          <a14:foregroundMark x1="67778" y1="70000" x2="90317" y2="70476"/>
                          <a14:foregroundMark x1="87778" y1="68730" x2="86984" y2="30000"/>
                          <a14:foregroundMark x1="65714" y1="30794" x2="86667" y2="31587"/>
                          <a14:foregroundMark x1="60317" y1="49048" x2="60317" y2="49048"/>
                          <a14:foregroundMark x1="53333" y1="36667" x2="53333" y2="36667"/>
                          <a14:foregroundMark x1="33333" y1="56508" x2="32063" y2="46032"/>
                          <a14:foregroundMark x1="44762" y1="59206" x2="46825" y2="64127"/>
                          <a14:foregroundMark x1="45238" y1="46190" x2="45238" y2="46190"/>
                          <a14:foregroundMark x1="51270" y1="48730" x2="51270" y2="48730"/>
                          <a14:foregroundMark x1="6508" y1="76349" x2="88095" y2="75873"/>
                          <a14:foregroundMark x1="5556" y1="25556" x2="90794" y2="24921"/>
                          <a14:foregroundMark x1="55397" y1="65873" x2="55397" y2="65873"/>
                          <a14:foregroundMark x1="60317" y1="60635" x2="60317" y2="60635"/>
                          <a14:backgroundMark x1="29365" y1="43016" x2="30794" y2="39683"/>
                          <a14:backgroundMark x1="31111" y1="38730" x2="39048" y2="31905"/>
                          <a14:backgroundMark x1="38571" y1="30476" x2="56349" y2="29841"/>
                          <a14:backgroundMark x1="57302" y1="31429" x2="67778" y2="40159"/>
                          <a14:backgroundMark x1="68571" y1="41746" x2="70000" y2="51746"/>
                          <a14:backgroundMark x1="68413" y1="60317" x2="55556" y2="69206"/>
                          <a14:backgroundMark x1="55556" y1="70159" x2="42857" y2="70000"/>
                          <a14:backgroundMark x1="41429" y1="69841" x2="31111" y2="60794"/>
                          <a14:backgroundMark x1="39048" y1="34603" x2="41905" y2="44286"/>
                          <a14:backgroundMark x1="41587" y1="49206" x2="39524" y2="57302"/>
                          <a14:backgroundMark x1="53016" y1="44762" x2="62381" y2="39841"/>
                          <a14:backgroundMark x1="51587" y1="65873" x2="53333" y2="59524"/>
                          <a14:backgroundMark x1="39365" y1="60000" x2="40635" y2="61429"/>
                          <a14:backgroundMark x1="30159" y1="59048" x2="30159" y2="56349"/>
                          <a14:backgroundMark x1="31905" y1="71587" x2="31905" y2="71587"/>
                          <a14:backgroundMark x1="47460" y1="51429" x2="50159" y2="51905"/>
                          <a14:backgroundMark x1="45397" y1="56032" x2="45397" y2="56032"/>
                          <a14:backgroundMark x1="48095" y1="56349" x2="48095" y2="56349"/>
                          <a14:backgroundMark x1="53175" y1="56508" x2="53175" y2="56508"/>
                          <a14:backgroundMark x1="66032" y1="52063" x2="66032" y2="52063"/>
                          <a14:backgroundMark x1="41905" y1="63492" x2="41905" y2="63492"/>
                          <a14:backgroundMark x1="27460" y1="51746" x2="27460" y2="51746"/>
                          <a14:backgroundMark x1="43175" y1="64921" x2="43175" y2="649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45" b="21456"/>
            <a:stretch/>
          </p:blipFill>
          <p:spPr bwMode="auto">
            <a:xfrm>
              <a:off x="891012" y="1902372"/>
              <a:ext cx="7361977" cy="4114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2" descr="Resultado de imagen de play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429" y="4989803"/>
            <a:ext cx="780132" cy="52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i7.pngguru.com/preview/375/617/163/check-mark-clip-art-green-tick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923" y="4911244"/>
            <a:ext cx="1364017" cy="67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853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728157" y="4187771"/>
            <a:ext cx="6429388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María Navas-Loro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Ontology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Group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rgbClr val="234A94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Universidad Politécnica de Madrid,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Spain</a:t>
            </a:r>
            <a:endParaRPr lang="es-ES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3084150" y="1848051"/>
            <a:ext cx="5790343" cy="159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lvl="0" defTabSz="914400">
              <a:defRPr/>
            </a:pPr>
            <a:r>
              <a:rPr lang="en-US" dirty="0"/>
              <a:t>Everything You Always Wanted to Know About </a:t>
            </a:r>
            <a:r>
              <a:rPr lang="en-US" sz="3600" dirty="0">
                <a:latin typeface="Arial Black" panose="020B0A04020102020204" pitchFamily="34" charset="0"/>
              </a:rPr>
              <a:t>Doing a </a:t>
            </a:r>
            <a:r>
              <a:rPr lang="en-US" sz="3600" dirty="0" err="1">
                <a:latin typeface="Arial Black" panose="020B0A04020102020204" pitchFamily="34" charset="0"/>
              </a:rPr>
              <a:t>Predoctoral</a:t>
            </a:r>
            <a:r>
              <a:rPr lang="en-US" sz="3600" dirty="0">
                <a:latin typeface="Arial Black" panose="020B0A04020102020204" pitchFamily="34" charset="0"/>
              </a:rPr>
              <a:t> Research Stay </a:t>
            </a:r>
            <a:endParaRPr lang="en-US" dirty="0">
              <a:latin typeface="Arial Black" panose="020B0A04020102020204" pitchFamily="34" charset="0"/>
            </a:endParaRPr>
          </a:p>
          <a:p>
            <a:pPr lvl="0" defTabSz="914400">
              <a:defRPr/>
            </a:pPr>
            <a:r>
              <a:rPr lang="en-US" dirty="0"/>
              <a:t>but You Were Afraid to Ask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4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3084150" y="6127927"/>
            <a:ext cx="396858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mnavas@fi.upm.es</a:t>
            </a:r>
          </a:p>
          <a:p>
            <a:pPr marL="177800" lvl="0">
              <a:spcBef>
                <a:spcPts val="300"/>
              </a:spcBef>
              <a:defRPr/>
            </a:pPr>
            <a:r>
              <a:rPr lang="es-ES" dirty="0">
                <a:hlinkClick r:id="rId4"/>
              </a:rPr>
              <a:t>https://marianavas.oeg-upm.net</a:t>
            </a:r>
            <a:endParaRPr kumimoji="0" lang="es-ES_tradnl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3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60" y="621633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643" y="6215974"/>
            <a:ext cx="246960" cy="252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6972983" y="6125572"/>
            <a:ext cx="253602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>
                <a:solidFill>
                  <a:srgbClr val="000000">
                    <a:lumMod val="75000"/>
                    <a:lumOff val="2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2020-03-19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OEG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2005" y="6515010"/>
            <a:ext cx="184235" cy="252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574144" y="1238712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2">
                    <a:lumMod val="75000"/>
                  </a:schemeClr>
                </a:solidFill>
              </a:rPr>
              <a:t>@</a:t>
            </a:r>
          </a:p>
        </p:txBody>
      </p:sp>
      <p:pic>
        <p:nvPicPr>
          <p:cNvPr id="1026" name="Picture 2" descr="Earth, global, globe, international, internet, world, www icon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40404">
                  <a:alpha val="5882"/>
                </a:srgbClr>
              </a:clrFrom>
              <a:clrTo>
                <a:srgbClr val="040404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777" y="6493945"/>
            <a:ext cx="310317" cy="3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44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 </a:t>
            </a:r>
            <a:r>
              <a:rPr lang="es-ES" dirty="0" err="1"/>
              <a:t>what</a:t>
            </a:r>
            <a:r>
              <a:rPr lang="es-ES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1213" y="939691"/>
            <a:ext cx="7632391" cy="61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None/>
            </a:pPr>
            <a:r>
              <a:rPr lang="en-US" b="1" kern="0" dirty="0"/>
              <a:t>What is a Research Stay?</a:t>
            </a:r>
          </a:p>
          <a:p>
            <a:pPr marL="0" indent="0" defTabSz="914400">
              <a:buNone/>
            </a:pPr>
            <a:endParaRPr lang="en-US" sz="1200" kern="0" dirty="0"/>
          </a:p>
          <a:p>
            <a:pPr marL="0" indent="0" algn="r" defTabSz="914400">
              <a:buNone/>
            </a:pPr>
            <a:r>
              <a:rPr lang="en-US" kern="0" dirty="0"/>
              <a:t>You go somewhere to do stuff surrounded by different people than usual.</a:t>
            </a:r>
          </a:p>
          <a:p>
            <a:pPr marL="0" indent="0" defTabSz="914400">
              <a:buNone/>
            </a:pPr>
            <a:endParaRPr lang="en-US" sz="1600" kern="0" dirty="0"/>
          </a:p>
          <a:p>
            <a:pPr marL="0" indent="0" defTabSz="914400">
              <a:buNone/>
            </a:pPr>
            <a:endParaRPr lang="en-US" kern="0" dirty="0"/>
          </a:p>
        </p:txBody>
      </p:sp>
      <p:pic>
        <p:nvPicPr>
          <p:cNvPr id="3074" name="Picture 2" descr="Resultado de imagen de woody allen todo lo que siempre quiso sab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26" y="2904861"/>
            <a:ext cx="3140057" cy="314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51213" y="4856540"/>
            <a:ext cx="4292425" cy="97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None/>
            </a:pPr>
            <a:r>
              <a:rPr lang="en-US" b="1" kern="0" dirty="0"/>
              <a:t>Why would I do that?</a:t>
            </a:r>
          </a:p>
          <a:p>
            <a:pPr marL="0" indent="0" defTabSz="914400">
              <a:buNone/>
            </a:pPr>
            <a:r>
              <a:rPr lang="en-US" b="1" kern="0" dirty="0"/>
              <a:t>It is cozy at OEG…</a:t>
            </a:r>
          </a:p>
          <a:p>
            <a:pPr marL="0" indent="0" algn="r" defTabSz="914400">
              <a:buNone/>
            </a:pPr>
            <a:endParaRPr lang="en-US" kern="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751213" y="3016163"/>
            <a:ext cx="4003668" cy="959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None/>
            </a:pPr>
            <a:r>
              <a:rPr lang="en-US" b="1" kern="0" dirty="0"/>
              <a:t>… holidays?</a:t>
            </a:r>
          </a:p>
          <a:p>
            <a:pPr marL="0" indent="0" defTabSz="914400">
              <a:buNone/>
            </a:pPr>
            <a:endParaRPr lang="en-US" sz="1200" kern="0" dirty="0"/>
          </a:p>
          <a:p>
            <a:pPr marL="0" indent="0" algn="r" defTabSz="914400">
              <a:buNone/>
            </a:pPr>
            <a:r>
              <a:rPr lang="en-US" kern="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601230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>
              <a:buNone/>
            </a:pPr>
            <a:r>
              <a:rPr lang="en-US" dirty="0"/>
              <a:t>Why would I do that?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839" y="574574"/>
            <a:ext cx="8661115" cy="5801350"/>
          </a:xfrm>
        </p:spPr>
        <p:txBody>
          <a:bodyPr/>
          <a:lstStyle/>
          <a:p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want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to do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research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with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X,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pope of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field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and do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synergies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like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traveling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/meeting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different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cultures/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taking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fancy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selfies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It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good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CV/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networking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need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it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International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Mention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PhD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thesis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have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to do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it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it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compulsory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in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my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grant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contract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I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want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to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work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focused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on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Y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without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being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disturbed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by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everyday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6">
                    <a:lumMod val="75000"/>
                  </a:schemeClr>
                </a:solidFill>
              </a:rPr>
              <a:t>duties</a:t>
            </a:r>
            <a:r>
              <a:rPr lang="es-E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s-ES" sz="2000" dirty="0" err="1">
                <a:solidFill>
                  <a:schemeClr val="accent4">
                    <a:lumMod val="75000"/>
                  </a:schemeClr>
                </a:solidFill>
              </a:rPr>
              <a:t>Everyone</a:t>
            </a:r>
            <a:r>
              <a:rPr lang="es-E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4">
                    <a:lumMod val="75000"/>
                  </a:schemeClr>
                </a:solidFill>
              </a:rPr>
              <a:t>should</a:t>
            </a:r>
            <a:r>
              <a:rPr lang="es-E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4">
                    <a:lumMod val="75000"/>
                  </a:schemeClr>
                </a:solidFill>
              </a:rPr>
              <a:t>go</a:t>
            </a:r>
            <a:r>
              <a:rPr lang="es-ES" sz="2000" dirty="0">
                <a:solidFill>
                  <a:schemeClr val="accent4">
                    <a:lumMod val="75000"/>
                  </a:schemeClr>
                </a:solidFill>
              </a:rPr>
              <a:t> to Asia at </a:t>
            </a:r>
            <a:r>
              <a:rPr lang="es-ES" sz="2000" dirty="0" err="1">
                <a:solidFill>
                  <a:schemeClr val="accent4">
                    <a:lumMod val="75000"/>
                  </a:schemeClr>
                </a:solidFill>
              </a:rPr>
              <a:t>least</a:t>
            </a:r>
            <a:r>
              <a:rPr lang="es-ES" sz="2000" dirty="0">
                <a:solidFill>
                  <a:schemeClr val="accent4">
                    <a:lumMod val="75000"/>
                  </a:schemeClr>
                </a:solidFill>
              </a:rPr>
              <a:t> once in a PhD-time.</a:t>
            </a:r>
          </a:p>
          <a:p>
            <a:r>
              <a:rPr lang="es-ES" sz="2000" dirty="0" err="1">
                <a:solidFill>
                  <a:schemeClr val="accent4">
                    <a:lumMod val="75000"/>
                  </a:schemeClr>
                </a:solidFill>
              </a:rPr>
              <a:t>ASun</a:t>
            </a:r>
            <a:r>
              <a:rPr lang="es-E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s-ES" sz="2000" dirty="0" err="1">
                <a:solidFill>
                  <a:schemeClr val="accent4">
                    <a:lumMod val="75000"/>
                  </a:schemeClr>
                </a:solidFill>
              </a:rPr>
              <a:t>told</a:t>
            </a:r>
            <a:r>
              <a:rPr lang="es-ES" sz="2000" dirty="0">
                <a:solidFill>
                  <a:schemeClr val="accent4">
                    <a:lumMod val="75000"/>
                  </a:schemeClr>
                </a:solidFill>
              </a:rPr>
              <a:t> me so.</a:t>
            </a:r>
          </a:p>
          <a:p>
            <a:r>
              <a:rPr lang="es-ES" sz="2000" dirty="0">
                <a:solidFill>
                  <a:srgbClr val="C00000"/>
                </a:solidFill>
              </a:rPr>
              <a:t>I </a:t>
            </a:r>
            <a:r>
              <a:rPr lang="es-ES" sz="2000" dirty="0" err="1">
                <a:solidFill>
                  <a:srgbClr val="C00000"/>
                </a:solidFill>
              </a:rPr>
              <a:t>need</a:t>
            </a:r>
            <a:r>
              <a:rPr lang="es-ES" sz="2000" dirty="0">
                <a:solidFill>
                  <a:srgbClr val="C00000"/>
                </a:solidFill>
              </a:rPr>
              <a:t> to </a:t>
            </a:r>
            <a:r>
              <a:rPr lang="es-ES" sz="2000" dirty="0" err="1">
                <a:solidFill>
                  <a:srgbClr val="C00000"/>
                </a:solidFill>
              </a:rPr>
              <a:t>leave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for</a:t>
            </a:r>
            <a:r>
              <a:rPr lang="es-ES" sz="2000" dirty="0">
                <a:solidFill>
                  <a:srgbClr val="C00000"/>
                </a:solidFill>
              </a:rPr>
              <a:t> a </a:t>
            </a:r>
            <a:r>
              <a:rPr lang="es-ES" sz="2000" dirty="0" err="1">
                <a:solidFill>
                  <a:srgbClr val="C00000"/>
                </a:solidFill>
              </a:rPr>
              <a:t>while</a:t>
            </a:r>
            <a:r>
              <a:rPr lang="es-ES" sz="2000" dirty="0">
                <a:solidFill>
                  <a:srgbClr val="C00000"/>
                </a:solidFill>
              </a:rPr>
              <a:t> so </a:t>
            </a:r>
            <a:r>
              <a:rPr lang="es-ES" sz="2000" dirty="0" err="1">
                <a:solidFill>
                  <a:srgbClr val="C00000"/>
                </a:solidFill>
              </a:rPr>
              <a:t>people</a:t>
            </a:r>
            <a:r>
              <a:rPr lang="es-ES" sz="2000" dirty="0">
                <a:solidFill>
                  <a:srgbClr val="C00000"/>
                </a:solidFill>
              </a:rPr>
              <a:t> do </a:t>
            </a:r>
            <a:r>
              <a:rPr lang="es-ES" sz="2000" dirty="0" err="1">
                <a:solidFill>
                  <a:srgbClr val="C00000"/>
                </a:solidFill>
              </a:rPr>
              <a:t>not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notice</a:t>
            </a:r>
            <a:r>
              <a:rPr lang="es-ES" sz="2000" dirty="0">
                <a:solidFill>
                  <a:srgbClr val="C00000"/>
                </a:solidFill>
              </a:rPr>
              <a:t> I am </a:t>
            </a:r>
            <a:r>
              <a:rPr lang="es-ES" sz="2000" dirty="0" err="1">
                <a:solidFill>
                  <a:srgbClr val="C00000"/>
                </a:solidFill>
              </a:rPr>
              <a:t>an</a:t>
            </a:r>
            <a:r>
              <a:rPr lang="es-ES" sz="2000" dirty="0">
                <a:solidFill>
                  <a:srgbClr val="C00000"/>
                </a:solidFill>
              </a:rPr>
              <a:t> impostor (</a:t>
            </a:r>
            <a:r>
              <a:rPr lang="es-ES" sz="2000" dirty="0" err="1">
                <a:solidFill>
                  <a:srgbClr val="C00000"/>
                </a:solidFill>
              </a:rPr>
              <a:t>please</a:t>
            </a:r>
            <a:r>
              <a:rPr lang="es-ES" sz="2000" dirty="0">
                <a:solidFill>
                  <a:srgbClr val="C00000"/>
                </a:solidFill>
              </a:rPr>
              <a:t>, </a:t>
            </a:r>
            <a:r>
              <a:rPr lang="es-ES" sz="2000" dirty="0" err="1">
                <a:solidFill>
                  <a:srgbClr val="C00000"/>
                </a:solidFill>
              </a:rPr>
              <a:t>visit</a:t>
            </a:r>
            <a:r>
              <a:rPr lang="es-ES" sz="2000" dirty="0">
                <a:solidFill>
                  <a:srgbClr val="C00000"/>
                </a:solidFill>
              </a:rPr>
              <a:t> a </a:t>
            </a:r>
            <a:r>
              <a:rPr lang="es-ES" sz="2000" dirty="0" err="1">
                <a:solidFill>
                  <a:srgbClr val="C00000"/>
                </a:solidFill>
              </a:rPr>
              <a:t>previous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presentation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by</a:t>
            </a:r>
            <a:r>
              <a:rPr lang="es-ES" sz="2000" dirty="0">
                <a:solidFill>
                  <a:srgbClr val="C00000"/>
                </a:solidFill>
              </a:rPr>
              <a:t> Julia </a:t>
            </a:r>
            <a:r>
              <a:rPr lang="es-ES" sz="2000" dirty="0" err="1">
                <a:solidFill>
                  <a:srgbClr val="C00000"/>
                </a:solidFill>
              </a:rPr>
              <a:t>if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this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applies</a:t>
            </a:r>
            <a:r>
              <a:rPr lang="es-ES" sz="2000" dirty="0">
                <a:solidFill>
                  <a:srgbClr val="C00000"/>
                </a:solidFill>
              </a:rPr>
              <a:t>).</a:t>
            </a:r>
          </a:p>
          <a:p>
            <a:r>
              <a:rPr lang="es-ES" sz="2000" dirty="0">
                <a:solidFill>
                  <a:srgbClr val="C00000"/>
                </a:solidFill>
              </a:rPr>
              <a:t>I </a:t>
            </a:r>
            <a:r>
              <a:rPr lang="es-ES" sz="2000" dirty="0" err="1">
                <a:solidFill>
                  <a:srgbClr val="C00000"/>
                </a:solidFill>
              </a:rPr>
              <a:t>want</a:t>
            </a:r>
            <a:r>
              <a:rPr lang="es-ES" sz="2000" dirty="0">
                <a:solidFill>
                  <a:srgbClr val="C00000"/>
                </a:solidFill>
              </a:rPr>
              <a:t> to escape </a:t>
            </a:r>
            <a:r>
              <a:rPr lang="es-ES" sz="2000" dirty="0" err="1">
                <a:solidFill>
                  <a:srgbClr val="C00000"/>
                </a:solidFill>
              </a:rPr>
              <a:t>from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my</a:t>
            </a:r>
            <a:r>
              <a:rPr lang="es-ES" sz="2000" dirty="0">
                <a:solidFill>
                  <a:srgbClr val="C00000"/>
                </a:solidFill>
              </a:rPr>
              <a:t> vane </a:t>
            </a:r>
            <a:r>
              <a:rPr lang="es-ES" sz="2000" dirty="0" err="1">
                <a:solidFill>
                  <a:srgbClr val="C00000"/>
                </a:solidFill>
              </a:rPr>
              <a:t>rutine</a:t>
            </a:r>
            <a:r>
              <a:rPr lang="es-ES" sz="2000" dirty="0">
                <a:solidFill>
                  <a:srgbClr val="C00000"/>
                </a:solidFill>
              </a:rPr>
              <a:t>, </a:t>
            </a:r>
            <a:r>
              <a:rPr lang="es-ES" sz="2000" dirty="0" err="1">
                <a:solidFill>
                  <a:srgbClr val="C00000"/>
                </a:solidFill>
              </a:rPr>
              <a:t>that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lacks</a:t>
            </a:r>
            <a:r>
              <a:rPr lang="es-ES" sz="2000" dirty="0">
                <a:solidFill>
                  <a:srgbClr val="C00000"/>
                </a:solidFill>
              </a:rPr>
              <a:t> of </a:t>
            </a:r>
            <a:r>
              <a:rPr lang="es-ES" sz="2000" dirty="0" err="1">
                <a:solidFill>
                  <a:srgbClr val="C00000"/>
                </a:solidFill>
              </a:rPr>
              <a:t>motivation</a:t>
            </a:r>
            <a:r>
              <a:rPr lang="es-ES" sz="2000" dirty="0">
                <a:solidFill>
                  <a:srgbClr val="C00000"/>
                </a:solidFill>
              </a:rPr>
              <a:t>, and run </a:t>
            </a:r>
            <a:r>
              <a:rPr lang="es-ES" sz="2000" dirty="0" err="1">
                <a:solidFill>
                  <a:srgbClr val="C00000"/>
                </a:solidFill>
              </a:rPr>
              <a:t>away</a:t>
            </a:r>
            <a:r>
              <a:rPr lang="es-ES" sz="2000" dirty="0">
                <a:solidFill>
                  <a:srgbClr val="C00000"/>
                </a:solidFill>
              </a:rPr>
              <a:t> to a country </a:t>
            </a:r>
            <a:r>
              <a:rPr lang="es-ES" sz="2000" dirty="0" err="1">
                <a:solidFill>
                  <a:srgbClr val="C00000"/>
                </a:solidFill>
              </a:rPr>
              <a:t>with</a:t>
            </a:r>
            <a:r>
              <a:rPr lang="es-ES" sz="2000" dirty="0">
                <a:solidFill>
                  <a:srgbClr val="C00000"/>
                </a:solidFill>
              </a:rPr>
              <a:t> no </a:t>
            </a:r>
            <a:r>
              <a:rPr lang="es-ES" sz="2000" dirty="0" err="1">
                <a:solidFill>
                  <a:srgbClr val="C00000"/>
                </a:solidFill>
              </a:rPr>
              <a:t>extradition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where</a:t>
            </a:r>
            <a:r>
              <a:rPr lang="es-ES" sz="2000" dirty="0">
                <a:solidFill>
                  <a:srgbClr val="C00000"/>
                </a:solidFill>
              </a:rPr>
              <a:t> no </a:t>
            </a:r>
            <a:r>
              <a:rPr lang="es-ES" sz="2000" dirty="0" err="1">
                <a:solidFill>
                  <a:srgbClr val="C00000"/>
                </a:solidFill>
              </a:rPr>
              <a:t>one</a:t>
            </a:r>
            <a:r>
              <a:rPr lang="es-ES" sz="2000" dirty="0">
                <a:solidFill>
                  <a:srgbClr val="C00000"/>
                </a:solidFill>
              </a:rPr>
              <a:t> can </a:t>
            </a:r>
            <a:r>
              <a:rPr lang="es-ES" sz="2000" dirty="0" err="1">
                <a:solidFill>
                  <a:srgbClr val="C00000"/>
                </a:solidFill>
              </a:rPr>
              <a:t>make</a:t>
            </a:r>
            <a:r>
              <a:rPr lang="es-ES" sz="2000" dirty="0">
                <a:solidFill>
                  <a:srgbClr val="C00000"/>
                </a:solidFill>
              </a:rPr>
              <a:t> me come back.</a:t>
            </a:r>
          </a:p>
          <a:p>
            <a:r>
              <a:rPr lang="es-ES" sz="2000" dirty="0" err="1">
                <a:solidFill>
                  <a:srgbClr val="C00000"/>
                </a:solidFill>
              </a:rPr>
              <a:t>Bureaucracy</a:t>
            </a:r>
            <a:r>
              <a:rPr lang="es-ES" sz="2000" dirty="0">
                <a:solidFill>
                  <a:srgbClr val="C00000"/>
                </a:solidFill>
              </a:rPr>
              <a:t> looks </a:t>
            </a:r>
            <a:r>
              <a:rPr lang="es-ES" sz="2000" dirty="0" err="1">
                <a:solidFill>
                  <a:srgbClr val="C00000"/>
                </a:solidFill>
              </a:rPr>
              <a:t>challenging</a:t>
            </a:r>
            <a:r>
              <a:rPr lang="es-ES" sz="2000" dirty="0">
                <a:solidFill>
                  <a:srgbClr val="C00000"/>
                </a:solidFill>
              </a:rPr>
              <a:t>.</a:t>
            </a:r>
          </a:p>
          <a:p>
            <a:r>
              <a:rPr lang="es-ES" sz="2000" dirty="0">
                <a:solidFill>
                  <a:srgbClr val="C00000"/>
                </a:solidFill>
              </a:rPr>
              <a:t>I </a:t>
            </a:r>
            <a:r>
              <a:rPr lang="es-ES" sz="2000" dirty="0" err="1">
                <a:solidFill>
                  <a:srgbClr val="C00000"/>
                </a:solidFill>
              </a:rPr>
              <a:t>have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nothing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better</a:t>
            </a:r>
            <a:r>
              <a:rPr lang="es-ES" sz="2000" dirty="0">
                <a:solidFill>
                  <a:srgbClr val="C00000"/>
                </a:solidFill>
              </a:rPr>
              <a:t> to do.</a:t>
            </a:r>
          </a:p>
          <a:p>
            <a:r>
              <a:rPr lang="es-ES" sz="2000" dirty="0" err="1">
                <a:solidFill>
                  <a:srgbClr val="C00000"/>
                </a:solidFill>
              </a:rPr>
              <a:t>It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is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part</a:t>
            </a:r>
            <a:r>
              <a:rPr lang="es-ES" sz="2000" dirty="0">
                <a:solidFill>
                  <a:srgbClr val="C00000"/>
                </a:solidFill>
              </a:rPr>
              <a:t> of </a:t>
            </a:r>
            <a:r>
              <a:rPr lang="es-ES" sz="2000" dirty="0" err="1">
                <a:solidFill>
                  <a:srgbClr val="C00000"/>
                </a:solidFill>
              </a:rPr>
              <a:t>my</a:t>
            </a:r>
            <a:r>
              <a:rPr lang="es-ES" sz="2000" dirty="0">
                <a:solidFill>
                  <a:srgbClr val="C00000"/>
                </a:solidFill>
              </a:rPr>
              <a:t> master plan to rule </a:t>
            </a:r>
            <a:r>
              <a:rPr lang="es-ES" sz="2000" dirty="0" err="1">
                <a:solidFill>
                  <a:srgbClr val="C00000"/>
                </a:solidFill>
              </a:rPr>
              <a:t>the</a:t>
            </a:r>
            <a:r>
              <a:rPr lang="es-ES" sz="2000" dirty="0">
                <a:solidFill>
                  <a:srgbClr val="C00000"/>
                </a:solidFill>
              </a:rPr>
              <a:t> </a:t>
            </a:r>
            <a:r>
              <a:rPr lang="es-ES" sz="2000" dirty="0" err="1">
                <a:solidFill>
                  <a:srgbClr val="C00000"/>
                </a:solidFill>
              </a:rPr>
              <a:t>Universe</a:t>
            </a:r>
            <a:r>
              <a:rPr lang="es-ES" sz="2000" dirty="0">
                <a:solidFill>
                  <a:srgbClr val="C00000"/>
                </a:solidFill>
              </a:rPr>
              <a:t>.</a:t>
            </a:r>
          </a:p>
          <a:p>
            <a:r>
              <a:rPr lang="es-ES" sz="2000" dirty="0"/>
              <a:t>…</a:t>
            </a:r>
          </a:p>
          <a:p>
            <a:pPr marL="0" indent="0">
              <a:buNone/>
            </a:pPr>
            <a:r>
              <a:rPr lang="es-ES" sz="2000" dirty="0"/>
              <a:t>  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57969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Grants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/>
              <a:t>Huge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0685FB7D-990A-4099-AADA-E3B67D210E8C}"/>
              </a:ext>
            </a:extLst>
          </p:cNvPr>
          <p:cNvGrpSpPr/>
          <p:nvPr/>
        </p:nvGrpSpPr>
        <p:grpSpPr>
          <a:xfrm>
            <a:off x="3333893" y="1049095"/>
            <a:ext cx="4975252" cy="3613108"/>
            <a:chOff x="3535349" y="625063"/>
            <a:chExt cx="5429995" cy="394335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E906DB38-AC60-4D9E-A285-E7673D0F68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769" y="625063"/>
              <a:ext cx="3838575" cy="394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sultado de imagen de fajo de billetes">
              <a:extLst>
                <a:ext uri="{FF2B5EF4-FFF2-40B4-BE49-F238E27FC236}">
                  <a16:creationId xmlns:a16="http://schemas.microsoft.com/office/drawing/2014/main" id="{CC3D158C-426E-49EB-8C8F-0AAA2BE84E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EF2"/>
                </a:clrFrom>
                <a:clrTo>
                  <a:srgbClr val="FFFEF2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507" b="97185" l="1807" r="93408">
                          <a14:foregroundMark x1="8154" y1="38433" x2="8154" y2="38433"/>
                          <a14:foregroundMark x1="5078" y1="34578" x2="5078" y2="34578"/>
                          <a14:foregroundMark x1="7275" y1="26255" x2="7275" y2="26255"/>
                          <a14:foregroundMark x1="2881" y1="33476" x2="2881" y2="33476"/>
                          <a14:foregroundMark x1="3320" y1="33476" x2="3320" y2="33476"/>
                          <a14:foregroundMark x1="5518" y1="31273" x2="5518" y2="31273"/>
                          <a14:foregroundMark x1="1953" y1="34027" x2="1953" y2="34027"/>
                          <a14:foregroundMark x1="91260" y1="51224" x2="91260" y2="51224"/>
                          <a14:foregroundMark x1="66943" y1="14076" x2="66943" y2="14076"/>
                          <a14:foregroundMark x1="66943" y1="14076" x2="66943" y2="14076"/>
                          <a14:foregroundMark x1="36914" y1="71665" x2="36914" y2="71665"/>
                          <a14:foregroundMark x1="28955" y1="81089" x2="28955" y2="81089"/>
                          <a14:foregroundMark x1="28955" y1="81089" x2="45117" y2="88984"/>
                          <a14:foregroundMark x1="45117" y1="88984" x2="51025" y2="94982"/>
                          <a14:foregroundMark x1="54150" y1="94982" x2="63428" y2="89963"/>
                          <a14:foregroundMark x1="61182" y1="84455" x2="61182" y2="84455"/>
                          <a14:foregroundMark x1="60742" y1="82803" x2="60742" y2="82191"/>
                          <a14:foregroundMark x1="14355" y1="18482" x2="44482" y2="8507"/>
                          <a14:foregroundMark x1="44482" y1="8507" x2="73682" y2="20930"/>
                          <a14:foregroundMark x1="73682" y1="20930" x2="90381" y2="50612"/>
                          <a14:foregroundMark x1="93457" y1="57834" x2="90283" y2="38800"/>
                          <a14:foregroundMark x1="90283" y1="38800" x2="79688" y2="24847"/>
                          <a14:foregroundMark x1="79688" y1="24847" x2="64307" y2="14627"/>
                          <a14:foregroundMark x1="38672" y1="93329" x2="73584" y2="97185"/>
                          <a14:backgroundMark x1="91699" y1="46206" x2="91699" y2="462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5349" y="2029195"/>
              <a:ext cx="3182839" cy="2539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 descr="Resultado de imagen de play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360" y="4309073"/>
            <a:ext cx="780132" cy="52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sultado de imagen de cross red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425" y="4251779"/>
            <a:ext cx="976876" cy="63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900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Types of Grants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720969"/>
            <a:ext cx="8619565" cy="5603631"/>
          </a:xfrm>
        </p:spPr>
        <p:txBody>
          <a:bodyPr/>
          <a:lstStyle/>
          <a:p>
            <a:r>
              <a:rPr lang="es-ES" b="1" dirty="0" err="1"/>
              <a:t>Grants</a:t>
            </a:r>
            <a:r>
              <a:rPr lang="es-ES" b="1" dirty="0"/>
              <a:t> can come </a:t>
            </a:r>
            <a:r>
              <a:rPr lang="es-ES" b="1" dirty="0" err="1"/>
              <a:t>from</a:t>
            </a:r>
            <a:r>
              <a:rPr lang="es-ES" b="1" dirty="0"/>
              <a:t>:</a:t>
            </a:r>
          </a:p>
          <a:p>
            <a:endParaRPr lang="es-ES" sz="1050" b="1" dirty="0">
              <a:hlinkClick r:id="rId3"/>
            </a:endParaRPr>
          </a:p>
          <a:p>
            <a:pPr lvl="1"/>
            <a:r>
              <a:rPr lang="es-ES" dirty="0"/>
              <a:t>UPM:</a:t>
            </a:r>
          </a:p>
          <a:p>
            <a:pPr lvl="2"/>
            <a:r>
              <a:rPr lang="es-ES" dirty="0" err="1"/>
              <a:t>Agreements</a:t>
            </a:r>
            <a:endParaRPr lang="es-ES" dirty="0"/>
          </a:p>
          <a:p>
            <a:pPr lvl="2"/>
            <a:r>
              <a:rPr lang="es-ES" dirty="0"/>
              <a:t>PIF </a:t>
            </a:r>
            <a:r>
              <a:rPr lang="es-ES" dirty="0" err="1"/>
              <a:t>Grants</a:t>
            </a:r>
            <a:endParaRPr lang="es-ES" dirty="0"/>
          </a:p>
          <a:p>
            <a:pPr lvl="2"/>
            <a:r>
              <a:rPr lang="es-ES" dirty="0"/>
              <a:t>Consejo Social (of UPM)</a:t>
            </a:r>
          </a:p>
          <a:p>
            <a:pPr lvl="2"/>
            <a:r>
              <a:rPr lang="es-ES" dirty="0"/>
              <a:t>Erasmus+</a:t>
            </a:r>
          </a:p>
          <a:p>
            <a:pPr lvl="2"/>
            <a:endParaRPr lang="es-ES" sz="1100" dirty="0"/>
          </a:p>
          <a:p>
            <a:pPr lvl="1"/>
            <a:r>
              <a:rPr lang="es-ES" dirty="0"/>
              <a:t>Host:</a:t>
            </a:r>
          </a:p>
          <a:p>
            <a:pPr lvl="2"/>
            <a:r>
              <a:rPr lang="es-ES" dirty="0"/>
              <a:t>Country</a:t>
            </a:r>
          </a:p>
          <a:p>
            <a:pPr lvl="2"/>
            <a:r>
              <a:rPr lang="es-ES" dirty="0" err="1"/>
              <a:t>Institution</a:t>
            </a:r>
            <a:endParaRPr lang="es-ES" dirty="0"/>
          </a:p>
          <a:p>
            <a:pPr lvl="1"/>
            <a:endParaRPr lang="es-ES" sz="1050" dirty="0"/>
          </a:p>
          <a:p>
            <a:pPr lvl="1"/>
            <a:r>
              <a:rPr lang="es-ES" dirty="0" err="1"/>
              <a:t>Others</a:t>
            </a:r>
            <a:r>
              <a:rPr lang="es-ES" dirty="0"/>
              <a:t>:</a:t>
            </a:r>
          </a:p>
          <a:p>
            <a:pPr lvl="2"/>
            <a:r>
              <a:rPr lang="es-ES" dirty="0" err="1"/>
              <a:t>Projects</a:t>
            </a:r>
            <a:endParaRPr lang="es-ES" dirty="0"/>
          </a:p>
          <a:p>
            <a:pPr lvl="2"/>
            <a:r>
              <a:rPr lang="es-ES" dirty="0" err="1"/>
              <a:t>Actions</a:t>
            </a:r>
            <a:r>
              <a:rPr lang="es-ES" dirty="0"/>
              <a:t> (Marie Curie, </a:t>
            </a:r>
            <a:r>
              <a:rPr lang="es-ES" dirty="0" err="1"/>
              <a:t>etc</a:t>
            </a:r>
            <a:r>
              <a:rPr lang="es-ES" dirty="0"/>
              <a:t>)</a:t>
            </a:r>
          </a:p>
          <a:p>
            <a:pPr lvl="1"/>
            <a:endParaRPr lang="es-ES" dirty="0"/>
          </a:p>
        </p:txBody>
      </p:sp>
      <p:pic>
        <p:nvPicPr>
          <p:cNvPr id="1026" name="Picture 2" descr="https://pbs.twimg.com/media/DtP7ryCXgAA4tm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585" y="1251282"/>
            <a:ext cx="3785369" cy="19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upm 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70" r="26703" b="31828"/>
          <a:stretch/>
        </p:blipFill>
        <p:spPr bwMode="auto">
          <a:xfrm rot="557090">
            <a:off x="7422454" y="1170323"/>
            <a:ext cx="946911" cy="81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china lo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017" y="3473134"/>
            <a:ext cx="2674252" cy="150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marie curie diner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26" y="3376667"/>
            <a:ext cx="2026704" cy="294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sultado de imagen de fajo de billetes">
            <a:extLst>
              <a:ext uri="{FF2B5EF4-FFF2-40B4-BE49-F238E27FC236}">
                <a16:creationId xmlns:a16="http://schemas.microsoft.com/office/drawing/2014/main" id="{CC3D158C-426E-49EB-8C8F-0AAA2BE84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EF2"/>
              </a:clrFrom>
              <a:clrTo>
                <a:srgbClr val="FFFEF2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342" b="100000" l="1807" r="93359">
                        <a14:foregroundMark x1="8154" y1="46726" x2="8154" y2="46726"/>
                        <a14:foregroundMark x1="5078" y1="42039" x2="5078" y2="42039"/>
                        <a14:foregroundMark x1="7275" y1="31920" x2="7275" y2="31920"/>
                        <a14:foregroundMark x1="2881" y1="40699" x2="2881" y2="40699"/>
                        <a14:foregroundMark x1="3320" y1="40699" x2="3320" y2="40699"/>
                        <a14:foregroundMark x1="5518" y1="38021" x2="5518" y2="38021"/>
                        <a14:foregroundMark x1="1953" y1="41369" x2="1953" y2="41369"/>
                        <a14:foregroundMark x1="91260" y1="62277" x2="91260" y2="62277"/>
                        <a14:foregroundMark x1="66943" y1="17113" x2="66943" y2="17113"/>
                        <a14:foregroundMark x1="66943" y1="17113" x2="66943" y2="17113"/>
                        <a14:foregroundMark x1="36914" y1="87128" x2="36914" y2="87128"/>
                        <a14:foregroundMark x1="28955" y1="98586" x2="28955" y2="98586"/>
                        <a14:foregroundMark x1="28955" y1="98586" x2="31201" y2="99926"/>
                        <a14:foregroundMark x1="60742" y1="99926" x2="60742" y2="99926"/>
                        <a14:foregroundMark x1="14355" y1="22470" x2="44482" y2="10342"/>
                        <a14:foregroundMark x1="44482" y1="10342" x2="73682" y2="25446"/>
                        <a14:foregroundMark x1="73682" y1="25446" x2="90381" y2="61533"/>
                        <a14:foregroundMark x1="93457" y1="70313" x2="90283" y2="47173"/>
                        <a14:foregroundMark x1="90283" y1="47173" x2="79688" y2="30208"/>
                        <a14:foregroundMark x1="79688" y1="30208" x2="64307" y2="17783"/>
                        <a14:backgroundMark x1="91699" y1="56176" x2="91699" y2="5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6789092" y="4631688"/>
            <a:ext cx="1275182" cy="88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Resultado de imagen de marie curie dinero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7317" y="5306993"/>
            <a:ext cx="413886" cy="37538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20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Grants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720969"/>
            <a:ext cx="8619565" cy="5603631"/>
          </a:xfrm>
        </p:spPr>
        <p:txBody>
          <a:bodyPr/>
          <a:lstStyle/>
          <a:p>
            <a:r>
              <a:rPr lang="es-ES" b="1" dirty="0">
                <a:hlinkClick r:id="rId3"/>
              </a:rPr>
              <a:t>Convocatoria Erasmus+ estudios</a:t>
            </a:r>
            <a:endParaRPr lang="es-ES" b="1" dirty="0"/>
          </a:p>
          <a:p>
            <a:r>
              <a:rPr lang="es-ES" b="1" dirty="0"/>
              <a:t>(</a:t>
            </a:r>
            <a:r>
              <a:rPr lang="es-ES" b="1" dirty="0" err="1"/>
              <a:t>Europe</a:t>
            </a:r>
            <a:r>
              <a:rPr lang="es-ES" b="1" dirty="0"/>
              <a:t> regular </a:t>
            </a:r>
            <a:r>
              <a:rPr lang="es-ES" b="1" dirty="0" err="1"/>
              <a:t>ones</a:t>
            </a:r>
            <a:r>
              <a:rPr lang="es-ES" b="1" dirty="0"/>
              <a:t> </a:t>
            </a:r>
            <a:r>
              <a:rPr lang="es-ES" b="1" dirty="0" err="1"/>
              <a:t>or</a:t>
            </a:r>
            <a:r>
              <a:rPr lang="es-ES" b="1" dirty="0"/>
              <a:t> KA107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outside</a:t>
            </a:r>
            <a:r>
              <a:rPr lang="es-ES" b="1" dirty="0"/>
              <a:t>)</a:t>
            </a:r>
            <a:endParaRPr lang="es-ES" b="1" dirty="0">
              <a:hlinkClick r:id="rId4"/>
            </a:endParaRPr>
          </a:p>
          <a:p>
            <a:endParaRPr lang="es-ES" dirty="0"/>
          </a:p>
          <a:p>
            <a:pPr lvl="1"/>
            <a:r>
              <a:rPr lang="es-ES" dirty="0" err="1"/>
              <a:t>Some</a:t>
            </a:r>
            <a:r>
              <a:rPr lang="es-ES" dirty="0"/>
              <a:t> spots </a:t>
            </a:r>
            <a:r>
              <a:rPr lang="es-ES" dirty="0" err="1"/>
              <a:t>for</a:t>
            </a:r>
            <a:r>
              <a:rPr lang="es-ES" dirty="0"/>
              <a:t> PhD </a:t>
            </a:r>
            <a:r>
              <a:rPr lang="es-ES" dirty="0" err="1"/>
              <a:t>students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Duration</a:t>
            </a:r>
            <a:r>
              <a:rPr lang="es-ES" dirty="0"/>
              <a:t> </a:t>
            </a:r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destiny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Travel</a:t>
            </a:r>
            <a:r>
              <a:rPr lang="es-ES" dirty="0"/>
              <a:t> grant </a:t>
            </a:r>
            <a:r>
              <a:rPr lang="es-ES" dirty="0" err="1"/>
              <a:t>depends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destiny</a:t>
            </a:r>
            <a:r>
              <a:rPr lang="es-ES" dirty="0"/>
              <a:t> (</a:t>
            </a:r>
            <a:r>
              <a:rPr lang="es-ES" dirty="0" err="1"/>
              <a:t>around</a:t>
            </a:r>
            <a:r>
              <a:rPr lang="es-ES" dirty="0"/>
              <a:t> 600e per </a:t>
            </a:r>
            <a:r>
              <a:rPr lang="es-ES" dirty="0" err="1"/>
              <a:t>month</a:t>
            </a:r>
            <a:r>
              <a:rPr lang="es-ES" dirty="0"/>
              <a:t>).</a:t>
            </a:r>
          </a:p>
          <a:p>
            <a:pPr lvl="1"/>
            <a:r>
              <a:rPr lang="es-ES" dirty="0" err="1"/>
              <a:t>Usually</a:t>
            </a:r>
            <a:r>
              <a:rPr lang="es-ES" dirty="0"/>
              <a:t> </a:t>
            </a:r>
            <a:r>
              <a:rPr lang="es-ES" dirty="0" err="1"/>
              <a:t>published</a:t>
            </a:r>
            <a:r>
              <a:rPr lang="es-ES" dirty="0"/>
              <a:t> </a:t>
            </a:r>
            <a:r>
              <a:rPr lang="es-ES" dirty="0" err="1"/>
              <a:t>around</a:t>
            </a:r>
            <a:r>
              <a:rPr lang="es-ES" dirty="0"/>
              <a:t> </a:t>
            </a:r>
            <a:r>
              <a:rPr lang="es-ES" dirty="0" err="1"/>
              <a:t>September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contact</a:t>
            </a:r>
            <a:r>
              <a:rPr lang="es-ES" dirty="0"/>
              <a:t> </a:t>
            </a:r>
            <a:r>
              <a:rPr lang="es-ES" dirty="0" err="1"/>
              <a:t>someone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host </a:t>
            </a:r>
            <a:r>
              <a:rPr lang="es-ES" dirty="0" err="1"/>
              <a:t>institution</a:t>
            </a:r>
            <a:r>
              <a:rPr lang="es-ES" dirty="0"/>
              <a:t>.</a:t>
            </a:r>
          </a:p>
          <a:p>
            <a:pPr marL="457200" lvl="1" indent="0">
              <a:buNone/>
            </a:pPr>
            <a:endParaRPr lang="es-ES" dirty="0"/>
          </a:p>
          <a:p>
            <a:pPr marL="457200" lvl="1" indent="0">
              <a:buNone/>
            </a:pPr>
            <a:endParaRPr lang="es-ES" dirty="0"/>
          </a:p>
          <a:p>
            <a:pPr lvl="1"/>
            <a:r>
              <a:rPr lang="es-ES" dirty="0" err="1"/>
              <a:t>Deadline</a:t>
            </a:r>
            <a:r>
              <a:rPr lang="es-ES" dirty="0"/>
              <a:t>: </a:t>
            </a:r>
            <a:r>
              <a:rPr lang="es-ES" dirty="0" err="1"/>
              <a:t>December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preceding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.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325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47737" lvl="1" indent="-457200"/>
            <a:r>
              <a:rPr lang="en-US" dirty="0"/>
              <a:t>Grants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5" y="720969"/>
            <a:ext cx="8619565" cy="5603631"/>
          </a:xfrm>
        </p:spPr>
        <p:txBody>
          <a:bodyPr/>
          <a:lstStyle/>
          <a:p>
            <a:r>
              <a:rPr lang="es-ES" b="1" dirty="0">
                <a:hlinkClick r:id="rId3"/>
              </a:rPr>
              <a:t>Ayudas para la formación de doctorandos del Consejo Social de la UPM</a:t>
            </a:r>
            <a:endParaRPr lang="es-ES" b="1" dirty="0"/>
          </a:p>
          <a:p>
            <a:r>
              <a:rPr lang="es-ES" b="1" dirty="0"/>
              <a:t>(3-6 </a:t>
            </a:r>
            <a:r>
              <a:rPr lang="es-ES" b="1" dirty="0" err="1"/>
              <a:t>months</a:t>
            </a:r>
            <a:r>
              <a:rPr lang="es-ES" b="1" dirty="0"/>
              <a:t> stay </a:t>
            </a:r>
            <a:r>
              <a:rPr lang="es-ES" b="1" dirty="0" err="1"/>
              <a:t>for</a:t>
            </a:r>
            <a:r>
              <a:rPr lang="es-ES" b="1" dirty="0"/>
              <a:t> </a:t>
            </a:r>
            <a:r>
              <a:rPr lang="es-ES" b="1" dirty="0" err="1"/>
              <a:t>predoc</a:t>
            </a:r>
            <a:r>
              <a:rPr lang="es-ES" b="1" dirty="0"/>
              <a:t> </a:t>
            </a:r>
            <a:r>
              <a:rPr lang="es-ES" b="1" dirty="0" err="1"/>
              <a:t>researchers</a:t>
            </a:r>
            <a:r>
              <a:rPr lang="es-ES" b="1" dirty="0"/>
              <a:t>)</a:t>
            </a:r>
            <a:endParaRPr lang="es-ES" b="1" dirty="0">
              <a:hlinkClick r:id="rId4"/>
            </a:endParaRPr>
          </a:p>
          <a:p>
            <a:endParaRPr lang="es-ES" dirty="0"/>
          </a:p>
          <a:p>
            <a:pPr lvl="1"/>
            <a:r>
              <a:rPr lang="es-ES" dirty="0" err="1"/>
              <a:t>For</a:t>
            </a:r>
            <a:r>
              <a:rPr lang="es-ES" dirty="0"/>
              <a:t> PhD </a:t>
            </a:r>
            <a:r>
              <a:rPr lang="es-ES" dirty="0" err="1"/>
              <a:t>students</a:t>
            </a:r>
            <a:r>
              <a:rPr lang="es-ES" dirty="0"/>
              <a:t>.</a:t>
            </a:r>
          </a:p>
          <a:p>
            <a:pPr lvl="1"/>
            <a:r>
              <a:rPr lang="es-ES" dirty="0" err="1"/>
              <a:t>Always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3 and 6 </a:t>
            </a:r>
            <a:r>
              <a:rPr lang="es-ES" dirty="0" err="1"/>
              <a:t>months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Stay ( </a:t>
            </a:r>
            <a:r>
              <a:rPr lang="es-ES" dirty="0" err="1"/>
              <a:t>around</a:t>
            </a:r>
            <a:r>
              <a:rPr lang="es-ES" dirty="0"/>
              <a:t> 1500 euros per </a:t>
            </a:r>
            <a:r>
              <a:rPr lang="es-ES" dirty="0" err="1"/>
              <a:t>month</a:t>
            </a:r>
            <a:r>
              <a:rPr lang="es-ES" dirty="0"/>
              <a:t>).</a:t>
            </a:r>
          </a:p>
          <a:p>
            <a:pPr marL="457200" lvl="1" indent="0">
              <a:buNone/>
            </a:pPr>
            <a:endParaRPr lang="es-ES" dirty="0"/>
          </a:p>
          <a:p>
            <a:pPr lvl="1"/>
            <a:r>
              <a:rPr lang="es-ES" dirty="0" err="1"/>
              <a:t>Deadline</a:t>
            </a:r>
            <a:r>
              <a:rPr lang="es-ES" dirty="0"/>
              <a:t>: </a:t>
            </a:r>
            <a:r>
              <a:rPr lang="es-ES" dirty="0" err="1"/>
              <a:t>September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previous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Stay </a:t>
            </a:r>
            <a:r>
              <a:rPr lang="es-ES" dirty="0" err="1"/>
              <a:t>during</a:t>
            </a:r>
            <a:r>
              <a:rPr lang="es-ES" dirty="0"/>
              <a:t> a natural </a:t>
            </a:r>
            <a:r>
              <a:rPr lang="es-ES" dirty="0" err="1"/>
              <a:t>year</a:t>
            </a:r>
            <a:r>
              <a:rPr lang="es-ES" dirty="0"/>
              <a:t> (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January</a:t>
            </a:r>
            <a:r>
              <a:rPr lang="es-ES" dirty="0"/>
              <a:t> to </a:t>
            </a:r>
            <a:r>
              <a:rPr lang="es-ES" dirty="0" err="1"/>
              <a:t>December</a:t>
            </a:r>
            <a:r>
              <a:rPr lang="es-ES" dirty="0"/>
              <a:t>)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087435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Project">
  <a:themeElements>
    <a:clrScheme name="Custom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_Projec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mplate_Projec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Projec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plate_Project">
  <a:themeElements>
    <a:clrScheme name="Custom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_Projec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mplate_Projec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Projec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1668</Words>
  <Application>Microsoft Office PowerPoint</Application>
  <PresentationFormat>Presentación en pantalla (4:3)</PresentationFormat>
  <Paragraphs>391</Paragraphs>
  <Slides>32</Slides>
  <Notes>21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32</vt:i4>
      </vt:variant>
    </vt:vector>
  </HeadingPairs>
  <TitlesOfParts>
    <vt:vector size="42" baseType="lpstr">
      <vt:lpstr>.AppleSystemUIFont</vt:lpstr>
      <vt:lpstr>Arial</vt:lpstr>
      <vt:lpstr>Arial Black</vt:lpstr>
      <vt:lpstr>Calibri</vt:lpstr>
      <vt:lpstr>Courier New</vt:lpstr>
      <vt:lpstr>Helvetica</vt:lpstr>
      <vt:lpstr>Helvetica Neue</vt:lpstr>
      <vt:lpstr>Wingdings</vt:lpstr>
      <vt:lpstr>Template_Project</vt:lpstr>
      <vt:lpstr>1_Template_Project</vt:lpstr>
      <vt:lpstr>Presentación de PowerPoint</vt:lpstr>
      <vt:lpstr>Outline</vt:lpstr>
      <vt:lpstr>Introduction</vt:lpstr>
      <vt:lpstr>Lo what?</vt:lpstr>
      <vt:lpstr>Why would I do that?</vt:lpstr>
      <vt:lpstr>Grants</vt:lpstr>
      <vt:lpstr>Types of Grants</vt:lpstr>
      <vt:lpstr>Grants</vt:lpstr>
      <vt:lpstr>Grants</vt:lpstr>
      <vt:lpstr>Grants</vt:lpstr>
      <vt:lpstr>UPM Agreements</vt:lpstr>
      <vt:lpstr>From host institution</vt:lpstr>
      <vt:lpstr>From host country/other sources</vt:lpstr>
      <vt:lpstr>Next steps?</vt:lpstr>
      <vt:lpstr>IN THE WAY </vt:lpstr>
      <vt:lpstr>The timeline</vt:lpstr>
      <vt:lpstr>About the Enemy</vt:lpstr>
      <vt:lpstr>About the Bureaucracy</vt:lpstr>
      <vt:lpstr>Your obstacles</vt:lpstr>
      <vt:lpstr>UPM obstacles</vt:lpstr>
      <vt:lpstr>External obstacles</vt:lpstr>
      <vt:lpstr>Once you get it</vt:lpstr>
      <vt:lpstr>BRICOADVICES</vt:lpstr>
      <vt:lpstr>The timeline strikes back</vt:lpstr>
      <vt:lpstr>Lodgment</vt:lpstr>
      <vt:lpstr>Research itself</vt:lpstr>
      <vt:lpstr>Bureaucracy</vt:lpstr>
      <vt:lpstr>Context</vt:lpstr>
      <vt:lpstr>SUMMARY</vt:lpstr>
      <vt:lpstr>Summary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2020-03-19T09:21:17Z</dcterms:created>
  <dcterms:modified xsi:type="dcterms:W3CDTF">2020-03-19T09:26:50Z</dcterms:modified>
</cp:coreProperties>
</file>